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6" r:id="rId5"/>
    <p:sldId id="277" r:id="rId6"/>
    <p:sldId id="266" r:id="rId7"/>
    <p:sldId id="288" r:id="rId8"/>
    <p:sldId id="259" r:id="rId9"/>
    <p:sldId id="271" r:id="rId10"/>
    <p:sldId id="297" r:id="rId11"/>
    <p:sldId id="295" r:id="rId12"/>
    <p:sldId id="267" r:id="rId13"/>
    <p:sldId id="291" r:id="rId14"/>
    <p:sldId id="278" r:id="rId15"/>
    <p:sldId id="293" r:id="rId16"/>
    <p:sldId id="281" r:id="rId17"/>
    <p:sldId id="296" r:id="rId18"/>
    <p:sldId id="289" r:id="rId19"/>
    <p:sldId id="298" r:id="rId20"/>
    <p:sldId id="300" r:id="rId21"/>
    <p:sldId id="301" r:id="rId22"/>
    <p:sldId id="302" r:id="rId23"/>
    <p:sldId id="303" r:id="rId24"/>
    <p:sldId id="304" r:id="rId25"/>
    <p:sldId id="287" r:id="rId26"/>
    <p:sldId id="29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2CD8"/>
    <a:srgbClr val="ED7D31"/>
    <a:srgbClr val="FFFDE5"/>
    <a:srgbClr val="2D0E8A"/>
    <a:srgbClr val="C8BEF4"/>
    <a:srgbClr val="694FE0"/>
    <a:srgbClr val="B596F4"/>
    <a:srgbClr val="E6E6E6"/>
    <a:srgbClr val="7570B3"/>
    <a:srgbClr val="64C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9" autoAdjust="0"/>
    <p:restoredTop sz="77283" autoAdjust="0"/>
  </p:normalViewPr>
  <p:slideViewPr>
    <p:cSldViewPr snapToGrid="0">
      <p:cViewPr varScale="1">
        <p:scale>
          <a:sx n="88" d="100"/>
          <a:sy n="88" d="100"/>
        </p:scale>
        <p:origin x="1722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_210720_022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01,%20&#44060;&#48156;\09,%202021%20KDT%20&#54644;&#52964;&#53668;%20&#45824;&#54924;\06,%20Submition\&#52628;&#44032;&#54876;&#50857;&#48169;&#50504;_&#49688;&#51061;&#44228;&#49328;&#44540;&#44144;_210720_0226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</c:v>
                </c:pt>
              </c:strCache>
            </c:strRef>
          </c:tx>
          <c:spPr>
            <a:solidFill>
              <a:srgbClr val="3310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0D-4C44-B710-1C221ACB4257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6.6109060168614538E-3"/>
                  <c:y val="-7.3823885876530469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BE8-4900-B786-92577AB3F5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0D-4C44-B710-1C221ACB42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16E51"/>
            </a:solidFill>
          </c:spPr>
          <c:dPt>
            <c:idx val="0"/>
            <c:bubble3D val="0"/>
            <c:spPr>
              <a:solidFill>
                <a:srgbClr val="F16E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573-46D0-8E27-758817FFDF50}"/>
              </c:ext>
            </c:extLst>
          </c:dPt>
          <c:dPt>
            <c:idx val="1"/>
            <c:bubble3D val="0"/>
            <c:spPr>
              <a:solidFill>
                <a:srgbClr val="64C18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73-46D0-8E27-758817FFDF50}"/>
              </c:ext>
            </c:extLst>
          </c:dPt>
          <c:dPt>
            <c:idx val="2"/>
            <c:bubble3D val="0"/>
            <c:spPr>
              <a:solidFill>
                <a:srgbClr val="7570B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573-46D0-8E27-758817FFDF50}"/>
              </c:ext>
            </c:extLst>
          </c:dPt>
          <c:dPt>
            <c:idx val="3"/>
            <c:bubble3D val="0"/>
            <c:spPr>
              <a:solidFill>
                <a:srgbClr val="F387B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573-46D0-8E27-758817FFDF50}"/>
              </c:ext>
            </c:extLst>
          </c:dPt>
          <c:dPt>
            <c:idx val="4"/>
            <c:bubble3D val="0"/>
            <c:spPr>
              <a:solidFill>
                <a:srgbClr val="1FBD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573-46D0-8E27-758817FFDF50}"/>
              </c:ext>
            </c:extLst>
          </c:dPt>
          <c:dPt>
            <c:idx val="5"/>
            <c:bubble3D val="0"/>
            <c:spPr>
              <a:solidFill>
                <a:srgbClr val="E6E6E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C573-46D0-8E27-758817FFDF50}"/>
              </c:ext>
            </c:extLst>
          </c:dPt>
          <c:dLbls>
            <c:dLbl>
              <c:idx val="5"/>
              <c:layout>
                <c:manualLayout>
                  <c:x val="-0.24231911624159061"/>
                  <c:y val="-9.9324295943255425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573-46D0-8E27-758817FFDF5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태양광</c:v>
                </c:pt>
                <c:pt idx="1">
                  <c:v>수소에너지</c:v>
                </c:pt>
                <c:pt idx="2">
                  <c:v>풍력</c:v>
                </c:pt>
                <c:pt idx="3">
                  <c:v>연료전지</c:v>
                </c:pt>
                <c:pt idx="4">
                  <c:v>ESS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0.42299999999999999</c:v>
                </c:pt>
                <c:pt idx="1">
                  <c:v>0.23200000000000001</c:v>
                </c:pt>
                <c:pt idx="2">
                  <c:v>0.14299999999999999</c:v>
                </c:pt>
                <c:pt idx="3">
                  <c:v>0.105</c:v>
                </c:pt>
                <c:pt idx="4">
                  <c:v>8.7999999999999995E-2</c:v>
                </c:pt>
                <c:pt idx="5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3-46D0-8E27-758817FFDF5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899636035788426"/>
          <c:y val="0.85386030595700457"/>
          <c:w val="0.67853454432638516"/>
          <c:h val="0.107019985494624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>
                <a:latin typeface="+mj-ea"/>
                <a:ea typeface="+mj-ea"/>
              </a:rPr>
              <a:t>태양광 발전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누적값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Sheet1!$A$2:$A$24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</c:numCache>
            </c:numRef>
          </c:cat>
          <c:val>
            <c:numRef>
              <c:f>Sheet1!$C$2:$C$24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5.04</c:v>
                </c:pt>
                <c:pt idx="7">
                  <c:v>36.72</c:v>
                </c:pt>
                <c:pt idx="8">
                  <c:v>97.199999999999989</c:v>
                </c:pt>
                <c:pt idx="9">
                  <c:v>182.88</c:v>
                </c:pt>
                <c:pt idx="10">
                  <c:v>305.03999999999996</c:v>
                </c:pt>
                <c:pt idx="11">
                  <c:v>438.47999999999996</c:v>
                </c:pt>
                <c:pt idx="12">
                  <c:v>574.07999999999993</c:v>
                </c:pt>
                <c:pt idx="13">
                  <c:v>701.28</c:v>
                </c:pt>
                <c:pt idx="14">
                  <c:v>816.24</c:v>
                </c:pt>
                <c:pt idx="15">
                  <c:v>911.76</c:v>
                </c:pt>
                <c:pt idx="16">
                  <c:v>977.52</c:v>
                </c:pt>
                <c:pt idx="17">
                  <c:v>1009.68</c:v>
                </c:pt>
                <c:pt idx="18">
                  <c:v>1018.3199999999999</c:v>
                </c:pt>
                <c:pt idx="19">
                  <c:v>1019.28</c:v>
                </c:pt>
                <c:pt idx="20">
                  <c:v>1019.28</c:v>
                </c:pt>
                <c:pt idx="21">
                  <c:v>1019.28</c:v>
                </c:pt>
                <c:pt idx="22">
                  <c:v>1019.28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77-4F5F-8482-7172C9F0E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1681087"/>
        <c:axId val="931684415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예측값</c:v>
                </c:pt>
              </c:strCache>
            </c:strRef>
          </c:tx>
          <c:spPr>
            <a:ln w="28575" cap="rnd">
              <a:solidFill>
                <a:srgbClr val="572CD8"/>
              </a:solidFill>
              <a:round/>
            </a:ln>
            <a:effectLst/>
          </c:spPr>
          <c:marker>
            <c:symbol val="none"/>
          </c:marker>
          <c:cat>
            <c:numRef>
              <c:f>Sheet1!$A$2:$A$24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</c:numCache>
            </c:numRef>
          </c:cat>
          <c:val>
            <c:numRef>
              <c:f>Sheet1!$B$2:$B$24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5.04</c:v>
                </c:pt>
                <c:pt idx="7">
                  <c:v>31.68</c:v>
                </c:pt>
                <c:pt idx="8">
                  <c:v>60.48</c:v>
                </c:pt>
                <c:pt idx="9">
                  <c:v>85.68</c:v>
                </c:pt>
                <c:pt idx="10">
                  <c:v>122.16</c:v>
                </c:pt>
                <c:pt idx="11">
                  <c:v>133.44</c:v>
                </c:pt>
                <c:pt idx="12">
                  <c:v>135.6</c:v>
                </c:pt>
                <c:pt idx="13">
                  <c:v>127.2</c:v>
                </c:pt>
                <c:pt idx="14">
                  <c:v>114.96</c:v>
                </c:pt>
                <c:pt idx="15">
                  <c:v>95.52</c:v>
                </c:pt>
                <c:pt idx="16">
                  <c:v>65.760000000000005</c:v>
                </c:pt>
                <c:pt idx="17">
                  <c:v>32.159999999999997</c:v>
                </c:pt>
                <c:pt idx="18">
                  <c:v>8.64</c:v>
                </c:pt>
                <c:pt idx="19">
                  <c:v>0.96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77-4F5F-8482-7172C9F0E3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태양광 발전량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Sheet1!$A$2:$A$24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</c:numCache>
            </c:numRef>
          </c:cat>
          <c:val>
            <c:numRef>
              <c:f>Sheet1!$D$2:$D$24</c:f>
              <c:numCache>
                <c:formatCode>General</c:formatCode>
                <c:ptCount val="23"/>
                <c:pt idx="0">
                  <c:v>140</c:v>
                </c:pt>
                <c:pt idx="1">
                  <c:v>140</c:v>
                </c:pt>
                <c:pt idx="2">
                  <c:v>140</c:v>
                </c:pt>
                <c:pt idx="3">
                  <c:v>140</c:v>
                </c:pt>
                <c:pt idx="4">
                  <c:v>140</c:v>
                </c:pt>
                <c:pt idx="5">
                  <c:v>140</c:v>
                </c:pt>
                <c:pt idx="6">
                  <c:v>140</c:v>
                </c:pt>
                <c:pt idx="7">
                  <c:v>140</c:v>
                </c:pt>
                <c:pt idx="8">
                  <c:v>140</c:v>
                </c:pt>
                <c:pt idx="9">
                  <c:v>140</c:v>
                </c:pt>
                <c:pt idx="10">
                  <c:v>140</c:v>
                </c:pt>
                <c:pt idx="11">
                  <c:v>140</c:v>
                </c:pt>
                <c:pt idx="12">
                  <c:v>140</c:v>
                </c:pt>
                <c:pt idx="13">
                  <c:v>140</c:v>
                </c:pt>
                <c:pt idx="14">
                  <c:v>140</c:v>
                </c:pt>
                <c:pt idx="15">
                  <c:v>140</c:v>
                </c:pt>
                <c:pt idx="16">
                  <c:v>140</c:v>
                </c:pt>
                <c:pt idx="17">
                  <c:v>140</c:v>
                </c:pt>
                <c:pt idx="18">
                  <c:v>140</c:v>
                </c:pt>
                <c:pt idx="19">
                  <c:v>140</c:v>
                </c:pt>
                <c:pt idx="20">
                  <c:v>140</c:v>
                </c:pt>
                <c:pt idx="21">
                  <c:v>140</c:v>
                </c:pt>
                <c:pt idx="22">
                  <c:v>140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77-4F5F-8482-7172C9F0E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9095807"/>
        <c:axId val="939091231"/>
      </c:lineChart>
      <c:catAx>
        <c:axId val="939095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9091231"/>
        <c:crosses val="autoZero"/>
        <c:auto val="1"/>
        <c:lblAlgn val="ctr"/>
        <c:lblOffset val="100"/>
        <c:noMultiLvlLbl val="0"/>
      </c:catAx>
      <c:valAx>
        <c:axId val="939091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9095807"/>
        <c:crosses val="autoZero"/>
        <c:crossBetween val="between"/>
      </c:valAx>
      <c:valAx>
        <c:axId val="9316844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1681087"/>
        <c:crosses val="max"/>
        <c:crossBetween val="between"/>
      </c:valAx>
      <c:catAx>
        <c:axId val="9316810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316844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>
                <a:latin typeface="+mj-ea"/>
                <a:ea typeface="+mj-ea"/>
              </a:rPr>
              <a:t>배터리 충전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누적값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Sheet1!$C$3:$C$25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5.04</c:v>
                </c:pt>
                <c:pt idx="7">
                  <c:v>36.72</c:v>
                </c:pt>
                <c:pt idx="8">
                  <c:v>97.2</c:v>
                </c:pt>
                <c:pt idx="9">
                  <c:v>182.88</c:v>
                </c:pt>
                <c:pt idx="10">
                  <c:v>305.04000000000002</c:v>
                </c:pt>
                <c:pt idx="11">
                  <c:v>438.48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32-427B-9F40-BF136D595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9057535"/>
        <c:axId val="939053375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예측값</c:v>
                </c:pt>
              </c:strCache>
            </c:strRef>
          </c:tx>
          <c:spPr>
            <a:ln w="28575" cap="rnd">
              <a:solidFill>
                <a:srgbClr val="572CD8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Sheet1!$B$3:$B$25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5.04</c:v>
                </c:pt>
                <c:pt idx="7">
                  <c:v>31.68</c:v>
                </c:pt>
                <c:pt idx="8">
                  <c:v>60.48</c:v>
                </c:pt>
                <c:pt idx="9">
                  <c:v>85.68</c:v>
                </c:pt>
                <c:pt idx="10">
                  <c:v>122.16</c:v>
                </c:pt>
                <c:pt idx="11">
                  <c:v>133.44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32-427B-9F40-BF136D595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8942223"/>
        <c:axId val="948939311"/>
      </c:line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배터리 최대 용량(SOC 반영)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Sheet1!$D$3:$D$25</c:f>
              <c:numCache>
                <c:formatCode>General</c:formatCode>
                <c:ptCount val="23"/>
                <c:pt idx="0">
                  <c:v>560</c:v>
                </c:pt>
                <c:pt idx="1">
                  <c:v>560</c:v>
                </c:pt>
                <c:pt idx="2">
                  <c:v>560</c:v>
                </c:pt>
                <c:pt idx="3">
                  <c:v>560</c:v>
                </c:pt>
                <c:pt idx="4">
                  <c:v>560</c:v>
                </c:pt>
                <c:pt idx="5">
                  <c:v>560</c:v>
                </c:pt>
                <c:pt idx="6">
                  <c:v>560</c:v>
                </c:pt>
                <c:pt idx="7">
                  <c:v>560</c:v>
                </c:pt>
                <c:pt idx="8">
                  <c:v>560</c:v>
                </c:pt>
                <c:pt idx="9">
                  <c:v>560</c:v>
                </c:pt>
                <c:pt idx="10">
                  <c:v>560</c:v>
                </c:pt>
                <c:pt idx="11">
                  <c:v>560</c:v>
                </c:pt>
                <c:pt idx="12">
                  <c:v>560</c:v>
                </c:pt>
                <c:pt idx="13">
                  <c:v>560</c:v>
                </c:pt>
                <c:pt idx="14">
                  <c:v>560</c:v>
                </c:pt>
                <c:pt idx="15">
                  <c:v>560</c:v>
                </c:pt>
                <c:pt idx="16">
                  <c:v>560</c:v>
                </c:pt>
                <c:pt idx="17">
                  <c:v>560</c:v>
                </c:pt>
                <c:pt idx="18">
                  <c:v>560</c:v>
                </c:pt>
                <c:pt idx="19">
                  <c:v>560</c:v>
                </c:pt>
                <c:pt idx="20">
                  <c:v>560</c:v>
                </c:pt>
                <c:pt idx="21">
                  <c:v>560</c:v>
                </c:pt>
                <c:pt idx="22">
                  <c:v>560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32-427B-9F40-BF136D595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9057535"/>
        <c:axId val="939053375"/>
      </c:lineChart>
      <c:catAx>
        <c:axId val="948942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8939311"/>
        <c:crosses val="autoZero"/>
        <c:auto val="1"/>
        <c:lblAlgn val="ctr"/>
        <c:lblOffset val="100"/>
        <c:noMultiLvlLbl val="0"/>
      </c:catAx>
      <c:valAx>
        <c:axId val="948939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8942223"/>
        <c:crosses val="autoZero"/>
        <c:crossBetween val="between"/>
      </c:valAx>
      <c:valAx>
        <c:axId val="93905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9057535"/>
        <c:crosses val="max"/>
        <c:crossBetween val="between"/>
      </c:valAx>
      <c:catAx>
        <c:axId val="939057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3905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altLang="en-US" b="1"/>
              <a:t>발전량 예측제도 수익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'재생에너지 3020'!$A$21</c:f>
              <c:strCache>
                <c:ptCount val="1"/>
                <c:pt idx="0">
                  <c:v>발전량 예측제도 수익</c:v>
                </c:pt>
              </c:strCache>
            </c:strRef>
          </c:tx>
          <c:spPr>
            <a:solidFill>
              <a:srgbClr val="572CD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3020'!$C$18:$E$18</c:f>
              <c:numCache>
                <c:formatCode>General</c:formatCode>
                <c:ptCount val="3"/>
                <c:pt idx="0">
                  <c:v>2022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'재생에너지 3020'!$C$21:$E$21</c:f>
              <c:numCache>
                <c:formatCode>0.0</c:formatCode>
                <c:ptCount val="3"/>
                <c:pt idx="0">
                  <c:v>5.8314922480620162</c:v>
                </c:pt>
                <c:pt idx="1">
                  <c:v>9.054717054263568</c:v>
                </c:pt>
                <c:pt idx="2">
                  <c:v>13.529062015503877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84-40B8-AA7C-A5E9E2A156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635555967"/>
        <c:axId val="1635550559"/>
      </c:barChart>
      <c:catAx>
        <c:axId val="1635555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550559"/>
        <c:crosses val="autoZero"/>
        <c:auto val="1"/>
        <c:lblAlgn val="ctr"/>
        <c:lblOffset val="100"/>
        <c:noMultiLvlLbl val="0"/>
      </c:catAx>
      <c:valAx>
        <c:axId val="163555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수익 </a:t>
                </a:r>
                <a:r>
                  <a:rPr lang="en-US" altLang="ko-KR"/>
                  <a:t>(</a:t>
                </a:r>
                <a:r>
                  <a:rPr lang="ko-KR" altLang="en-US"/>
                  <a:t>억원</a:t>
                </a:r>
                <a:r>
                  <a:rPr lang="en-US" altLang="ko-KR"/>
                  <a:t>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5555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재생에너지 </a:t>
            </a:r>
            <a:r>
              <a:rPr lang="en-US"/>
              <a:t>3020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'재생에너지 3020'!$A$6</c:f>
              <c:strCache>
                <c:ptCount val="1"/>
                <c:pt idx="0">
                  <c:v>설비용량 [GW]</c:v>
                </c:pt>
              </c:strCache>
            </c:strRef>
          </c:tx>
          <c:spPr>
            <a:solidFill>
              <a:srgbClr val="572CD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3020'!$B$6:$E$6</c:f>
              <c:numCache>
                <c:formatCode>General</c:formatCode>
                <c:ptCount val="4"/>
                <c:pt idx="0">
                  <c:v>13.3</c:v>
                </c:pt>
                <c:pt idx="1">
                  <c:v>27.5</c:v>
                </c:pt>
                <c:pt idx="2">
                  <c:v>29.9</c:v>
                </c:pt>
                <c:pt idx="3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ED-4E58-A662-AEEA620F7075}"/>
            </c:ext>
          </c:extLst>
        </c:ser>
        <c:ser>
          <c:idx val="1"/>
          <c:order val="1"/>
          <c:tx>
            <c:strRef>
              <c:f>'재생에너지 3020'!$A$7</c:f>
              <c:strCache>
                <c:ptCount val="1"/>
                <c:pt idx="0">
                  <c:v>그린뉴딜 상향조정</c:v>
                </c:pt>
              </c:strCache>
            </c:strRef>
          </c:tx>
          <c:spPr>
            <a:solidFill>
              <a:srgbClr val="EE784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'재생에너지 3020'!$B$5:$E$5</c:f>
              <c:numCache>
                <c:formatCode>General</c:formatCode>
                <c:ptCount val="4"/>
                <c:pt idx="0">
                  <c:v>2016</c:v>
                </c:pt>
                <c:pt idx="1">
                  <c:v>2022</c:v>
                </c:pt>
                <c:pt idx="2">
                  <c:v>2025</c:v>
                </c:pt>
                <c:pt idx="3">
                  <c:v>2030</c:v>
                </c:pt>
              </c:numCache>
            </c:numRef>
          </c:cat>
          <c:val>
            <c:numRef>
              <c:f>'재생에너지 3020'!$B$7:$E$7</c:f>
              <c:numCache>
                <c:formatCode>General</c:formatCode>
                <c:ptCount val="4"/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ED-4E58-A662-AEEA620F70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65146879"/>
        <c:axId val="1565147295"/>
      </c:barChart>
      <c:catAx>
        <c:axId val="156514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65147295"/>
        <c:crosses val="autoZero"/>
        <c:auto val="1"/>
        <c:lblAlgn val="ctr"/>
        <c:lblOffset val="100"/>
        <c:noMultiLvlLbl val="0"/>
      </c:catAx>
      <c:valAx>
        <c:axId val="156514729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6514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F0CD1-B56F-4C37-BCE1-340F6C692C65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44214-7F14-462C-9CDB-E42D6E494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40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태양광발전 </a:t>
            </a:r>
            <a:r>
              <a:rPr lang="en-US" altLang="ko-KR"/>
              <a:t>/</a:t>
            </a:r>
            <a:r>
              <a:rPr lang="ko-KR" altLang="en-US"/>
              <a:t> 발전량 예측 기반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ESS </a:t>
            </a:r>
            <a:r>
              <a:rPr lang="ko-KR" altLang="en-US"/>
              <a:t>운영 방안 </a:t>
            </a:r>
            <a:r>
              <a:rPr lang="en-US" altLang="ko-KR"/>
              <a:t>/</a:t>
            </a:r>
            <a:r>
              <a:rPr lang="ko-KR" altLang="en-US"/>
              <a:t> 제공 서비스를 주제로</a:t>
            </a:r>
            <a:br>
              <a:rPr lang="en-US" altLang="ko-KR"/>
            </a:br>
            <a:r>
              <a:rPr lang="ko-KR" altLang="en-US"/>
              <a:t>발표를 맡게 된 리뉴어블팀의 김윤희입니다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69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보시는 그래프는 선형보간법과 수리적 계산 결과입니다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총 </a:t>
            </a:r>
            <a:r>
              <a:rPr lang="en-US" altLang="ko-KR"/>
              <a:t>4</a:t>
            </a:r>
            <a:r>
              <a:rPr lang="ko-KR" altLang="en-US"/>
              <a:t>개의 </a:t>
            </a:r>
            <a:r>
              <a:rPr lang="en-US" altLang="ko-KR"/>
              <a:t>features </a:t>
            </a:r>
            <a:r>
              <a:rPr lang="ko-KR" altLang="en-US"/>
              <a:t>높은 상관관계를 보여주었기 때문에 추가 </a:t>
            </a:r>
            <a:r>
              <a:rPr lang="en-US" altLang="ko-KR"/>
              <a:t>features</a:t>
            </a:r>
            <a:r>
              <a:rPr lang="ko-KR" altLang="en-US"/>
              <a:t>로 선정하였습니다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25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총 </a:t>
            </a:r>
            <a:r>
              <a:rPr lang="en-US" altLang="ko-KR"/>
              <a:t>3</a:t>
            </a:r>
            <a:r>
              <a:rPr lang="ko-KR" altLang="en-US"/>
              <a:t>개의 모델은 만들었습니다</a:t>
            </a:r>
            <a:br>
              <a:rPr lang="en-US" altLang="ko-KR"/>
            </a:br>
            <a:r>
              <a:rPr lang="ko-KR" altLang="en-US"/>
              <a:t>이 중 </a:t>
            </a:r>
            <a:r>
              <a:rPr lang="en-US" altLang="ko-KR"/>
              <a:t>DNN </a:t>
            </a:r>
            <a:r>
              <a:rPr lang="ko-KR" altLang="en-US"/>
              <a:t>모델의 경우 낮은 </a:t>
            </a:r>
            <a:r>
              <a:rPr lang="en-US" altLang="ko-KR"/>
              <a:t>score</a:t>
            </a:r>
            <a:r>
              <a:rPr lang="ko-KR" altLang="en-US"/>
              <a:t>가 나왔기 때문에</a:t>
            </a:r>
            <a:r>
              <a:rPr lang="en-US" altLang="ko-KR"/>
              <a:t>, </a:t>
            </a:r>
            <a:r>
              <a:rPr lang="ko-KR" altLang="en-US"/>
              <a:t>제외하고</a:t>
            </a:r>
            <a:endParaRPr lang="en-US" altLang="ko-KR"/>
          </a:p>
          <a:p>
            <a:r>
              <a:rPr lang="ko-KR" altLang="en-US"/>
              <a:t>앙상블 모델 중 </a:t>
            </a:r>
            <a:r>
              <a:rPr lang="en-US" altLang="ko-KR"/>
              <a:t>SVM</a:t>
            </a:r>
            <a:r>
              <a:rPr lang="ko-KR" altLang="en-US"/>
              <a:t>과 </a:t>
            </a:r>
            <a:r>
              <a:rPr lang="en-US" altLang="ko-KR"/>
              <a:t>GBR </a:t>
            </a:r>
            <a:r>
              <a:rPr lang="ko-KR" altLang="en-US"/>
              <a:t>사용하기로 결정했고</a:t>
            </a:r>
            <a:r>
              <a:rPr lang="en-US" altLang="ko-KR"/>
              <a:t>, GridSearch</a:t>
            </a:r>
            <a:r>
              <a:rPr lang="ko-KR" altLang="en-US"/>
              <a:t>를 통해 최적화한 결과</a:t>
            </a:r>
            <a:br>
              <a:rPr lang="en-US" altLang="ko-KR"/>
            </a:br>
            <a:r>
              <a:rPr lang="ko-KR" altLang="en-US"/>
              <a:t>점수가 비슷하지만 상대적으로 가볍고 빠른</a:t>
            </a:r>
            <a:r>
              <a:rPr lang="en-US" altLang="ko-KR"/>
              <a:t> GBR</a:t>
            </a:r>
            <a:r>
              <a:rPr lang="ko-KR" altLang="en-US"/>
              <a:t>를 최종 모델로 선정했습니다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34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모델 예측값과 실제 값의 </a:t>
            </a:r>
            <a:r>
              <a:rPr lang="en-US" altLang="ko-KR"/>
              <a:t>plot chart</a:t>
            </a:r>
            <a:r>
              <a:rPr lang="ko-KR" altLang="en-US"/>
              <a:t>입니다</a:t>
            </a:r>
            <a:br>
              <a:rPr lang="en-US" altLang="ko-KR"/>
            </a:br>
            <a:r>
              <a:rPr lang="ko-KR" altLang="en-US"/>
              <a:t>몇몇 일자에 대해서는 예측값과의 큰 차이를 보이고 있습니다</a:t>
            </a:r>
            <a:br>
              <a:rPr lang="en-US" altLang="ko-KR"/>
            </a:br>
            <a:r>
              <a:rPr lang="ko-KR" altLang="en-US"/>
              <a:t>여름이라는 계절의 특수성에 따라서 예보의 차이 발생이 나타난 것임을 확인했습니다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26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APP</a:t>
            </a:r>
            <a:r>
              <a:rPr lang="ko-KR" altLang="en-US"/>
              <a:t>의 기본적인 </a:t>
            </a:r>
            <a:r>
              <a:rPr lang="en-US" altLang="ko-KR"/>
              <a:t>Flow Chart </a:t>
            </a:r>
            <a:r>
              <a:rPr lang="ko-KR" altLang="en-US"/>
              <a:t>입니다</a:t>
            </a:r>
            <a:br>
              <a:rPr lang="en-US" altLang="ko-KR"/>
            </a:br>
            <a:r>
              <a:rPr lang="ko-KR" altLang="en-US"/>
              <a:t>먼저 기본정보인 태양광 발전량과 충전량을 입력하며</a:t>
            </a:r>
            <a:br>
              <a:rPr lang="en-US" altLang="ko-KR"/>
            </a:br>
            <a:r>
              <a:rPr lang="ko-KR" altLang="en-US"/>
              <a:t>모델을 기반으로 예측값을 산출하고</a:t>
            </a:r>
            <a:r>
              <a:rPr lang="en-US" altLang="ko-KR"/>
              <a:t>,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SOC </a:t>
            </a:r>
            <a:r>
              <a:rPr lang="ko-KR" altLang="en-US"/>
              <a:t>기준으로 </a:t>
            </a:r>
            <a:r>
              <a:rPr lang="en-US" altLang="ko-KR"/>
              <a:t>ESS </a:t>
            </a:r>
            <a:r>
              <a:rPr lang="ko-KR" altLang="en-US"/>
              <a:t>저장 판매 구간과 </a:t>
            </a:r>
            <a:r>
              <a:rPr lang="en-US" altLang="ko-KR"/>
              <a:t>PV </a:t>
            </a:r>
            <a:r>
              <a:rPr lang="ko-KR" altLang="en-US"/>
              <a:t>판매 구간으로 나누어</a:t>
            </a:r>
            <a:br>
              <a:rPr lang="en-US" altLang="ko-KR"/>
            </a:br>
            <a:r>
              <a:rPr lang="ko-KR" altLang="en-US"/>
              <a:t>태양광 발전량 예측과 </a:t>
            </a:r>
            <a:r>
              <a:rPr lang="en-US" altLang="ko-KR"/>
              <a:t>ESS </a:t>
            </a:r>
            <a:r>
              <a:rPr lang="ko-KR" altLang="en-US"/>
              <a:t>운영방안을 산출합니다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95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</a:t>
            </a:r>
            <a:r>
              <a:rPr lang="en-US" altLang="ko-KR"/>
              <a:t>DEMO </a:t>
            </a:r>
            <a:r>
              <a:rPr lang="ko-KR" altLang="en-US"/>
              <a:t>시현 영상입니다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135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기존 제도에 </a:t>
            </a:r>
            <a:r>
              <a:rPr lang="en-US" altLang="ko-KR"/>
              <a:t>/</a:t>
            </a:r>
            <a:r>
              <a:rPr lang="ko-KR" altLang="en-US"/>
              <a:t>저희 서비스 적용을 통한 효과입니다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발전량 예측제도의 경우 연간 </a:t>
            </a:r>
            <a:r>
              <a:rPr lang="en-US" altLang="ko-KR"/>
              <a:t>1</a:t>
            </a:r>
            <a:r>
              <a:rPr lang="ko-KR" altLang="en-US"/>
              <a:t>억원 수익 발생이 예상되며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RPS </a:t>
            </a:r>
            <a:r>
              <a:rPr lang="ko-KR" altLang="en-US"/>
              <a:t>제도 기준 연간 </a:t>
            </a:r>
            <a:r>
              <a:rPr lang="en-US" altLang="ko-KR"/>
              <a:t>9</a:t>
            </a:r>
            <a:r>
              <a:rPr lang="ko-KR" altLang="en-US"/>
              <a:t>천만원의 수익 발생이 예상됩니다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SOC </a:t>
            </a:r>
            <a:r>
              <a:rPr lang="ko-KR" altLang="en-US"/>
              <a:t>시행에 따른 개정안 기준 연간 </a:t>
            </a:r>
            <a:r>
              <a:rPr lang="en-US" altLang="ko-KR"/>
              <a:t>1.2</a:t>
            </a:r>
            <a:r>
              <a:rPr lang="ko-KR" altLang="en-US"/>
              <a:t>억원의 수익과</a:t>
            </a:r>
            <a:r>
              <a:rPr lang="en-US" altLang="ko-KR"/>
              <a:t> </a:t>
            </a:r>
            <a:r>
              <a:rPr lang="ko-KR" altLang="en-US"/>
              <a:t>일간 </a:t>
            </a:r>
            <a:r>
              <a:rPr lang="en-US" altLang="ko-KR"/>
              <a:t>165</a:t>
            </a:r>
            <a:r>
              <a:rPr lang="ko-KR" altLang="en-US"/>
              <a:t>만원의 손실을 방지합니다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37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시스템의 발전 방향입니다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실제 태양광 발전 시스템 데이터 연동을 통해 데이터 수집하고</a:t>
            </a:r>
            <a:br>
              <a:rPr lang="en-US" altLang="ko-KR"/>
            </a:br>
            <a:r>
              <a:rPr lang="ko-KR" altLang="en-US"/>
              <a:t>추가적인 모델 적용을 통한 정확도 향상 후</a:t>
            </a:r>
            <a:br>
              <a:rPr lang="en-US" altLang="ko-KR"/>
            </a:br>
            <a:r>
              <a:rPr lang="en-US" altLang="ko-KR"/>
              <a:t>ESS</a:t>
            </a:r>
            <a:r>
              <a:rPr lang="ko-KR" altLang="en-US"/>
              <a:t> 연동을 통한 </a:t>
            </a:r>
            <a:r>
              <a:rPr lang="en-US" altLang="ko-KR"/>
              <a:t>IoT </a:t>
            </a:r>
            <a:r>
              <a:rPr lang="ko-KR" altLang="en-US"/>
              <a:t>시스템을 구현하고</a:t>
            </a:r>
            <a:endParaRPr lang="en-US" altLang="ko-KR"/>
          </a:p>
          <a:p>
            <a:r>
              <a:rPr lang="ko-KR" altLang="en-US"/>
              <a:t>추가적으로 풍력과 같은 다양한 신재생 에너지 발전량 예측을 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5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이상 리뉴어블이였습니다</a:t>
            </a:r>
            <a:r>
              <a:rPr lang="en-US" altLang="ko-KR"/>
              <a:t> </a:t>
            </a:r>
            <a:r>
              <a:rPr lang="ko-KR" altLang="en-US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109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기후데이터에 따른 전력수요예측 기술 적용</a:t>
            </a: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전력수요예측을 통해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IoT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기술을 접목시켜 수요반응자원 서비스 개발</a:t>
            </a: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전력공급자와 소비자의 발전량과 소비량의 정보를 실시간으로 교환하여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P2P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확대</a:t>
            </a: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분산에너지자원을 연결시키는 가상발전소 개발</a:t>
            </a: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그리드 구축</a:t>
            </a: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5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43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그린뉴딜과제는 신재생에너지 보급을 가속하기 위해</a:t>
            </a:r>
            <a:b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기존의 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달성 목표 수준에서 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12.8GW</a:t>
            </a: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상향 조정하여 지난해의 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이상 수준으로 높이려고 하고있습니다</a:t>
            </a:r>
            <a:b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통해 이번 그린뉴딜과제의 최대 수해 에너지원으로는 태양광이 뽑히고 있는데요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b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이와 다르게 태양광 에너지와 밀접한 관계가 있는 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ESS </a:t>
            </a: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화재사고는 빈번하게 일어나고 있습니다</a:t>
            </a:r>
            <a:b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원인이 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ESS </a:t>
            </a: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관리와 관련있음 확인할 수 있습니다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b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배경으로 안정적이고 경제적인 태양발전 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ESS </a:t>
            </a: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 방안을 만들고자 했습니다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b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그린뉴딜과제 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b="0"/>
              <a:t>재생에너지 보급을 가속화하여 </a:t>
            </a:r>
            <a:r>
              <a:rPr lang="en-US" altLang="ko-KR" b="0"/>
              <a:t>2025</a:t>
            </a:r>
            <a:r>
              <a:rPr lang="ko-KR" altLang="en-US" b="0"/>
              <a:t>년까지 태양광</a:t>
            </a:r>
            <a:r>
              <a:rPr lang="en-US" altLang="ko-KR" b="0"/>
              <a:t>·</a:t>
            </a:r>
            <a:r>
              <a:rPr lang="ko-KR" altLang="en-US" b="0"/>
              <a:t>풍력 설비를 지난해의 </a:t>
            </a:r>
            <a:r>
              <a:rPr lang="en-US" altLang="ko-KR" b="0"/>
              <a:t>3</a:t>
            </a:r>
            <a:r>
              <a:rPr lang="ko-KR" altLang="en-US" b="0"/>
              <a:t>배 이상 수준으로 대폭 확대</a:t>
            </a:r>
            <a:endParaRPr lang="en-US" altLang="ko-KR" b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/>
              <a:t>ㄴ 전국 </a:t>
            </a:r>
            <a:r>
              <a:rPr lang="en-US" altLang="ko-KR" b="0"/>
              <a:t>42</a:t>
            </a:r>
            <a:r>
              <a:rPr lang="ko-KR" altLang="en-US" b="0"/>
              <a:t>개 도서지역에 친환경 발전 시스템과 재생에너지 계통수용성 확대를 위한 재생에너지 통합관제시스템 구축</a:t>
            </a:r>
            <a:endParaRPr lang="en-US" altLang="ko-KR" b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/>
          </a:p>
          <a:p>
            <a:pPr algn="l"/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ESS</a:t>
            </a: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화재사고 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b="0"/>
              <a:t>‘17</a:t>
            </a:r>
            <a:r>
              <a:rPr lang="ko-KR" altLang="en-US" b="0"/>
              <a:t>년 </a:t>
            </a:r>
            <a:r>
              <a:rPr lang="en-US" altLang="ko-KR" b="0"/>
              <a:t>5</a:t>
            </a:r>
            <a:r>
              <a:rPr lang="ko-KR" altLang="en-US" b="0"/>
              <a:t>월 </a:t>
            </a:r>
            <a:r>
              <a:rPr lang="en-US" altLang="ko-KR" b="0"/>
              <a:t>~ </a:t>
            </a:r>
            <a:r>
              <a:rPr lang="ko-KR" altLang="en-US" b="0"/>
              <a:t> </a:t>
            </a:r>
            <a:r>
              <a:rPr lang="en-US" altLang="ko-KR" b="0"/>
              <a:t>‘19</a:t>
            </a:r>
            <a:r>
              <a:rPr lang="ko-KR" altLang="en-US" b="0"/>
              <a:t>년</a:t>
            </a:r>
            <a:r>
              <a:rPr lang="en-US" altLang="ko-KR" b="0"/>
              <a:t>, 1,622</a:t>
            </a:r>
            <a:r>
              <a:rPr lang="ko-KR" altLang="en-US" b="0"/>
              <a:t>개소의 </a:t>
            </a:r>
            <a:r>
              <a:rPr lang="en-US" altLang="ko-KR" b="0"/>
              <a:t>ESS </a:t>
            </a:r>
            <a:r>
              <a:rPr lang="ko-KR" altLang="en-US" b="0"/>
              <a:t>설치 사업장 중 </a:t>
            </a:r>
            <a:r>
              <a:rPr lang="en-US" altLang="ko-KR" b="0"/>
              <a:t>28</a:t>
            </a:r>
            <a:r>
              <a:rPr lang="ko-KR" altLang="en-US" b="0"/>
              <a:t>개 화재가 발생</a:t>
            </a:r>
            <a:endParaRPr lang="en-US" altLang="ko-KR" b="0"/>
          </a:p>
          <a:p>
            <a:pPr algn="l"/>
            <a:r>
              <a:rPr lang="en-US" altLang="ko-KR" b="0"/>
              <a:t>ESS </a:t>
            </a:r>
            <a:r>
              <a:rPr lang="ko-KR" altLang="en-US" b="0"/>
              <a:t>화재사고 조사결과</a:t>
            </a:r>
            <a:r>
              <a:rPr lang="en-US" altLang="ko-KR" b="0"/>
              <a:t> </a:t>
            </a:r>
            <a:r>
              <a:rPr lang="ko-KR" altLang="en-US" b="0"/>
              <a:t>배터리 충전율을 낮추어 운전하는 것이 화재 예방에 기여 → </a:t>
            </a:r>
            <a:r>
              <a:rPr lang="en-US" altLang="ko-KR" b="0"/>
              <a:t>ESS </a:t>
            </a:r>
            <a:r>
              <a:rPr lang="ko-KR" altLang="en-US" b="0"/>
              <a:t>운영방식이 안전성 문제에 직결</a:t>
            </a:r>
            <a:endParaRPr lang="en-US" altLang="ko-KR" b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태양광 연계 </a:t>
            </a:r>
            <a:r>
              <a:rPr lang="en-US" altLang="ko-KR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ESS : </a:t>
            </a:r>
            <a:r>
              <a:rPr lang="ko-KR" altLang="en-US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태양광 에너지의 불확실성과 변동성</a:t>
            </a:r>
            <a:endParaRPr lang="en-US" altLang="ko-KR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/>
              <a:t>기후 특성상 발전량 예측이 어려워 태양광 기술을 통합하여 모니터링할 수 있는 기술이 절실</a:t>
            </a:r>
            <a:endParaRPr lang="en-US" altLang="ko-KR" b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/>
              <a:t>태양광 발전소 소유자들의 경제성 확보 문제 해결방안 필요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/>
            <a:r>
              <a:rPr lang="en-US" altLang="ko-KR" b="0"/>
              <a:t>Ref</a:t>
            </a:r>
            <a:r>
              <a:rPr lang="en-US" altLang="ko-KR" b="0" baseline="0" dirty="0"/>
              <a:t>. </a:t>
            </a:r>
            <a:r>
              <a:rPr lang="ko-KR" altLang="en-US" b="0" baseline="0" dirty="0"/>
              <a:t>환경부 그린뉴딜 </a:t>
            </a:r>
            <a:r>
              <a:rPr lang="en-US" altLang="ko-KR" b="0" baseline="0" dirty="0"/>
              <a:t>5</a:t>
            </a:r>
            <a:r>
              <a:rPr lang="ko-KR" altLang="en-US" b="0" baseline="0" dirty="0"/>
              <a:t>대 주요사업 </a:t>
            </a:r>
            <a:r>
              <a:rPr lang="en-US" altLang="ko-KR" b="0" baseline="0" dirty="0"/>
              <a:t>– </a:t>
            </a:r>
            <a:r>
              <a:rPr lang="ko-KR" altLang="en-US" b="0" baseline="0" dirty="0"/>
              <a:t>녹색산업 </a:t>
            </a:r>
            <a:r>
              <a:rPr lang="ko-KR" altLang="en-US" b="0" baseline="0" dirty="0" err="1"/>
              <a:t>혁신성장</a:t>
            </a:r>
            <a:r>
              <a:rPr lang="ko-KR" altLang="en-US" b="0" baseline="0" dirty="0"/>
              <a:t> </a:t>
            </a:r>
            <a:r>
              <a:rPr lang="ko-KR" altLang="en-US" b="0" baseline="0" dirty="0" err="1"/>
              <a:t>생태계조성</a:t>
            </a:r>
            <a:r>
              <a:rPr lang="ko-KR" altLang="en-US" b="0" baseline="0" dirty="0"/>
              <a:t> </a:t>
            </a:r>
            <a:r>
              <a:rPr lang="en-US" altLang="ko-KR" b="0" baseline="0" dirty="0"/>
              <a:t>http://me.go.kr/GreenNewDeal/ </a:t>
            </a:r>
            <a:endParaRPr lang="en-US" altLang="ko-KR" b="0" dirty="0"/>
          </a:p>
          <a:p>
            <a:pPr algn="l"/>
            <a:r>
              <a:rPr lang="en-US" altLang="ko-KR" b="0" dirty="0"/>
              <a:t>Ref. </a:t>
            </a:r>
            <a:r>
              <a:rPr lang="ko-KR" altLang="en-US" b="0" dirty="0"/>
              <a:t>산업통상자원부</a:t>
            </a:r>
            <a:r>
              <a:rPr lang="en-US" altLang="ko-KR" b="0" dirty="0"/>
              <a:t>(2020)_</a:t>
            </a:r>
            <a:r>
              <a:rPr lang="ko-KR" altLang="en-US" b="0" dirty="0"/>
              <a:t>제</a:t>
            </a:r>
            <a:r>
              <a:rPr lang="en-US" altLang="ko-KR" b="0" dirty="0"/>
              <a:t>5</a:t>
            </a:r>
            <a:r>
              <a:rPr lang="ko-KR" altLang="en-US" b="0" dirty="0"/>
              <a:t>차 신재생에너지기본계획</a:t>
            </a:r>
            <a:r>
              <a:rPr lang="en-US" altLang="ko-KR" b="0" dirty="0"/>
              <a:t>(2020~2034) </a:t>
            </a:r>
            <a:r>
              <a:rPr lang="ko-KR" altLang="en-US" b="0" dirty="0"/>
              <a:t>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29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먼저 태양광 발전산업에 대해 설명드리겠습니다</a:t>
            </a: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태양광 발전사업이란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만들어진 전기를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한전에 판매하여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SMP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기반으로 얻는 기본 판매수익과</a:t>
            </a:r>
            <a:b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RPS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제도 기반으로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REC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판매를 통한 추가 이익이 있습니다</a:t>
            </a: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태양광 연계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ESS</a:t>
            </a:r>
            <a:b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안정적인 전기생산을 위해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전기의 피크부하와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태양광 발전량 및 배터리를 고려하여 </a:t>
            </a:r>
            <a: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판매 관리하는 시스템 개념입니다</a:t>
            </a:r>
            <a:b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통해 발전사업자는 추가적인 이익을 도모할 수 있습니다</a:t>
            </a:r>
            <a:b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태양광 발전사업</a:t>
            </a:r>
            <a:r>
              <a:rPr lang="ko-KR" altLang="en-US" b="0"/>
              <a:t>이란 만들어진 전기를 한전에 판매하면 그 가격은 </a:t>
            </a:r>
            <a:r>
              <a:rPr lang="en-US" altLang="ko-KR" b="0"/>
              <a:t>SMP</a:t>
            </a:r>
            <a:r>
              <a:rPr lang="ko-KR" altLang="en-US" b="0"/>
              <a:t>으로 정산</a:t>
            </a:r>
            <a:endParaRPr lang="en-US" altLang="ko-KR" b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/>
              <a:t>RPS</a:t>
            </a:r>
            <a:r>
              <a:rPr lang="ko-KR" altLang="en-US" b="0"/>
              <a:t>는 정부에서 </a:t>
            </a:r>
            <a:r>
              <a:rPr lang="en-US" altLang="ko-KR" b="0"/>
              <a:t>500MW </a:t>
            </a:r>
            <a:r>
              <a:rPr lang="ko-KR" altLang="en-US" b="0"/>
              <a:t>이상의 발전사업자에게 총 발전량의 일정 비율을 신재생에너지로 공급하도록 의무화한 제도</a:t>
            </a: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/>
              <a:t>할당된 신재생에너지 발전량을 채우지 못했을 때 중</a:t>
            </a:r>
            <a:r>
              <a:rPr lang="en-US" altLang="ko-KR" b="0"/>
              <a:t>·</a:t>
            </a:r>
            <a:r>
              <a:rPr lang="ko-KR" altLang="en-US" b="0"/>
              <a:t>소규모의 태양광발전사업자에게 </a:t>
            </a:r>
            <a:r>
              <a:rPr lang="en-US" altLang="ko-KR" b="0"/>
              <a:t>REC</a:t>
            </a:r>
            <a:r>
              <a:rPr lang="ko-KR" altLang="en-US" b="0"/>
              <a:t>를</a:t>
            </a:r>
            <a:r>
              <a:rPr lang="en-US" altLang="ko-KR" b="0"/>
              <a:t> </a:t>
            </a:r>
            <a:r>
              <a:rPr lang="ko-KR" altLang="en-US" b="0"/>
              <a:t>구입해 의무 공급량을 채움</a:t>
            </a: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sz="1200" b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endParaRPr lang="en-US" altLang="ko-KR" sz="1200" b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/>
              <a:t>태양광발전사업은 오전 </a:t>
            </a:r>
            <a:r>
              <a:rPr lang="en-US" altLang="ko-KR" b="0"/>
              <a:t>10</a:t>
            </a:r>
            <a:r>
              <a:rPr lang="ko-KR" altLang="en-US" b="0"/>
              <a:t>시 </a:t>
            </a:r>
            <a:r>
              <a:rPr lang="en-US" altLang="ko-KR" b="0"/>
              <a:t>~ </a:t>
            </a:r>
            <a:r>
              <a:rPr lang="ko-KR" altLang="en-US" b="0"/>
              <a:t>오후 </a:t>
            </a:r>
            <a:r>
              <a:rPr lang="en-US" altLang="ko-KR" b="0"/>
              <a:t>4</a:t>
            </a:r>
            <a:r>
              <a:rPr lang="ko-KR" altLang="en-US" b="0"/>
              <a:t>시 사이에 안정적인 전기 생산이 가능</a:t>
            </a:r>
            <a:endParaRPr lang="en-US" altLang="ko-KR" b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/>
              <a:t>오전 </a:t>
            </a:r>
            <a:r>
              <a:rPr lang="en-US" altLang="ko-KR" b="0"/>
              <a:t>10</a:t>
            </a:r>
            <a:r>
              <a:rPr lang="ko-KR" altLang="en-US" b="0"/>
              <a:t>시 </a:t>
            </a:r>
            <a:r>
              <a:rPr lang="en-US" altLang="ko-KR" b="0"/>
              <a:t>~</a:t>
            </a:r>
            <a:r>
              <a:rPr lang="ko-KR" altLang="en-US" b="0"/>
              <a:t>오후 </a:t>
            </a:r>
            <a:r>
              <a:rPr lang="en-US" altLang="ko-KR" b="0"/>
              <a:t>4</a:t>
            </a:r>
            <a:r>
              <a:rPr lang="ko-KR" altLang="en-US" b="0"/>
              <a:t>시에 전기를 저장했다가 태양광발전이 부족해지는 그 외 시간대에 판매</a:t>
            </a:r>
            <a:endParaRPr lang="en-US" altLang="ko-KR" b="0"/>
          </a:p>
          <a:p>
            <a:pPr algn="l"/>
            <a:r>
              <a:rPr lang="en-US" altLang="ko-KR" b="0"/>
              <a:t>ESS </a:t>
            </a:r>
            <a:r>
              <a:rPr lang="ko-KR" altLang="en-US" b="0"/>
              <a:t>연계 시 보조금을 크게 받을 수 있음</a:t>
            </a:r>
            <a:endParaRPr lang="en-US" altLang="ko-KR" b="0"/>
          </a:p>
          <a:p>
            <a:pPr algn="l"/>
            <a:r>
              <a:rPr lang="en-US" altLang="ko-KR" b="0"/>
              <a:t>PV + ESS REC </a:t>
            </a:r>
            <a:r>
              <a:rPr lang="ko-KR" altLang="en-US" b="0"/>
              <a:t>가중치 </a:t>
            </a:r>
            <a:r>
              <a:rPr lang="en-US" altLang="ko-KR" b="0"/>
              <a:t> : 4</a:t>
            </a:r>
          </a:p>
          <a:p>
            <a:pPr algn="l"/>
            <a:r>
              <a:rPr lang="en-US" altLang="ko-KR" b="0"/>
              <a:t>ESS </a:t>
            </a:r>
            <a:r>
              <a:rPr lang="ko-KR" altLang="en-US" b="0"/>
              <a:t>단독 </a:t>
            </a:r>
            <a:r>
              <a:rPr lang="en-US" altLang="ko-KR" b="0"/>
              <a:t>REC </a:t>
            </a:r>
            <a:r>
              <a:rPr lang="ko-KR" altLang="en-US" b="0"/>
              <a:t>가중치 </a:t>
            </a:r>
            <a:r>
              <a:rPr lang="en-US" altLang="ko-KR" b="0"/>
              <a:t>: 0.7 ~1.5</a:t>
            </a:r>
          </a:p>
          <a:p>
            <a:pPr algn="l"/>
            <a:r>
              <a:rPr lang="ko-KR" altLang="en-US" b="0"/>
              <a:t>금년 여름철은 역대 최고 수준의 전력수요가 전망되어 </a:t>
            </a:r>
            <a:r>
              <a:rPr lang="en-US" altLang="ko-KR" b="0"/>
              <a:t>1</a:t>
            </a:r>
            <a:r>
              <a:rPr lang="ko-KR" altLang="en-US" b="0"/>
              <a:t>달간 충방전 시간조정</a:t>
            </a:r>
            <a:endParaRPr lang="en-US" altLang="ko-KR" b="0"/>
          </a:p>
          <a:p>
            <a:pPr algn="l"/>
            <a:r>
              <a:rPr lang="ko-KR" altLang="en-US" b="0"/>
              <a:t> 충전 </a:t>
            </a:r>
            <a:r>
              <a:rPr lang="en-US" altLang="ko-KR" b="0"/>
              <a:t>6~15</a:t>
            </a:r>
            <a:r>
              <a:rPr lang="ko-KR" altLang="en-US" b="0"/>
              <a:t>시</a:t>
            </a:r>
            <a:r>
              <a:rPr lang="en-US" altLang="ko-KR" b="0"/>
              <a:t>, </a:t>
            </a:r>
            <a:r>
              <a:rPr lang="ko-KR" altLang="en-US" b="0"/>
              <a:t>방전 </a:t>
            </a:r>
            <a:r>
              <a:rPr lang="en-US" altLang="ko-KR" b="0"/>
              <a:t>15~21</a:t>
            </a:r>
            <a:r>
              <a:rPr lang="ko-KR" altLang="en-US" b="0"/>
              <a:t>시</a:t>
            </a:r>
            <a:endParaRPr lang="en-US" altLang="ko-KR" b="0"/>
          </a:p>
          <a:p>
            <a:pPr algn="l"/>
            <a:endParaRPr lang="en-US" altLang="ko-KR" b="0"/>
          </a:p>
          <a:p>
            <a:pPr algn="l"/>
            <a:r>
              <a:rPr lang="en-US" altLang="ko-KR" b="0"/>
              <a:t>SMP </a:t>
            </a:r>
            <a:r>
              <a:rPr lang="ko-KR" altLang="en-US" b="0" dirty="0"/>
              <a:t>기본수익구조</a:t>
            </a:r>
            <a:endParaRPr lang="en-US" altLang="ko-KR" b="0" dirty="0"/>
          </a:p>
          <a:p>
            <a:pPr algn="l"/>
            <a:r>
              <a:rPr lang="en-US" altLang="ko-KR" b="0" dirty="0"/>
              <a:t>REC</a:t>
            </a:r>
            <a:r>
              <a:rPr lang="ko-KR" altLang="en-US" b="0" dirty="0"/>
              <a:t>는 </a:t>
            </a:r>
            <a:r>
              <a:rPr lang="ko-KR" altLang="en-US" b="0" dirty="0" err="1"/>
              <a:t>추가수익</a:t>
            </a:r>
            <a:endParaRPr lang="en-US" altLang="ko-KR" b="0" dirty="0"/>
          </a:p>
          <a:p>
            <a:pPr algn="l"/>
            <a:endParaRPr lang="en-US" altLang="ko-KR" b="0" dirty="0"/>
          </a:p>
          <a:p>
            <a:pPr algn="l"/>
            <a:r>
              <a:rPr lang="en-US" altLang="ko-KR" b="0" dirty="0"/>
              <a:t>Ref.</a:t>
            </a:r>
            <a:r>
              <a:rPr lang="en-US" altLang="ko-KR" b="0" baseline="0" dirty="0"/>
              <a:t> KT </a:t>
            </a:r>
            <a:r>
              <a:rPr lang="ko-KR" altLang="en-US" b="0" baseline="0" dirty="0"/>
              <a:t>태양광 </a:t>
            </a:r>
            <a:r>
              <a:rPr lang="ko-KR" altLang="en-US" b="0" baseline="0" dirty="0" err="1"/>
              <a:t>연계용</a:t>
            </a:r>
            <a:r>
              <a:rPr lang="ko-KR" altLang="en-US" b="0" baseline="0" dirty="0"/>
              <a:t> </a:t>
            </a:r>
            <a:r>
              <a:rPr lang="en-US" altLang="ko-KR" b="0" baseline="0" dirty="0"/>
              <a:t>ESS </a:t>
            </a:r>
            <a:r>
              <a:rPr lang="ko-KR" altLang="en-US" b="0" baseline="0" dirty="0"/>
              <a:t>사업</a:t>
            </a:r>
            <a:r>
              <a:rPr lang="en-US" altLang="ko-KR" b="0" baseline="0" dirty="0"/>
              <a:t>, </a:t>
            </a:r>
            <a:r>
              <a:rPr lang="en-US" altLang="ko-KR" b="0" dirty="0"/>
              <a:t>https://blog.kt.com/935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3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태양광발전 발전량 예측 기반으로 </a:t>
            </a:r>
            <a:r>
              <a:rPr lang="en-US" altLang="ko-KR"/>
              <a:t>ESS </a:t>
            </a:r>
            <a:r>
              <a:rPr lang="ko-KR" altLang="en-US"/>
              <a:t>운영 방안 제공 서비스 만들고자합니다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069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 해커톤 기간동안 진행된 프로세스입니다</a:t>
            </a:r>
            <a:br>
              <a:rPr lang="en-US" altLang="ko-KR"/>
            </a:br>
            <a:r>
              <a:rPr lang="ko-KR" altLang="en-US"/>
              <a:t>데이터 수집부터 전처리</a:t>
            </a:r>
            <a:r>
              <a:rPr lang="en-US" altLang="ko-KR"/>
              <a:t>, EDA, Modeling</a:t>
            </a:r>
            <a:r>
              <a:rPr lang="ko-KR" altLang="en-US"/>
              <a:t> 후 최적화하여</a:t>
            </a:r>
            <a:r>
              <a:rPr lang="en-US" altLang="ko-KR"/>
              <a:t>, </a:t>
            </a:r>
            <a:r>
              <a:rPr lang="ko-KR" altLang="en-US"/>
              <a:t>최종적으로 </a:t>
            </a:r>
            <a:r>
              <a:rPr lang="en-US" altLang="ko-KR"/>
              <a:t>APP</a:t>
            </a:r>
            <a:r>
              <a:rPr lang="ko-KR" altLang="en-US"/>
              <a:t>를 만드는 것이 목표였습니다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3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기상청의 데이터 경우 </a:t>
            </a:r>
            <a:r>
              <a:rPr lang="en-US" altLang="ko-KR"/>
              <a:t>3</a:t>
            </a:r>
            <a:r>
              <a:rPr lang="ko-KR" altLang="en-US"/>
              <a:t>시간 단위의 예보 데이터를 사용했으며</a:t>
            </a:r>
            <a:r>
              <a:rPr lang="en-US" altLang="ko-KR"/>
              <a:t>, </a:t>
            </a:r>
          </a:p>
          <a:p>
            <a:r>
              <a:rPr lang="ko-KR" altLang="en-US"/>
              <a:t>금일 </a:t>
            </a:r>
            <a:r>
              <a:rPr lang="en-US" altLang="ko-KR"/>
              <a:t>02</a:t>
            </a:r>
            <a:r>
              <a:rPr lang="ko-KR" altLang="en-US"/>
              <a:t>시 발표한 </a:t>
            </a:r>
            <a:r>
              <a:rPr lang="en-US" altLang="ko-KR"/>
              <a:t>1</a:t>
            </a:r>
            <a:r>
              <a:rPr lang="ko-KR" altLang="en-US"/>
              <a:t>일치 예보자료를 기준으로 데이터를 사용했습니다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3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두번째로는 한국남부발전의 시간별 태양광 발전량 데이터를 사용했으며</a:t>
            </a:r>
            <a:r>
              <a:rPr lang="en-US" altLang="ko-KR"/>
              <a:t>,</a:t>
            </a:r>
          </a:p>
          <a:p>
            <a:r>
              <a:rPr lang="ko-KR" altLang="en-US"/>
              <a:t>한국천문연구원의 </a:t>
            </a:r>
            <a:r>
              <a:rPr lang="en-US" altLang="ko-KR"/>
              <a:t>4</a:t>
            </a:r>
            <a:r>
              <a:rPr lang="ko-KR" altLang="en-US"/>
              <a:t>개의 시점 기준 태양의 남중고도 데이터를 사용했습니다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80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 데이터 모두 시간 간격으로 인한</a:t>
            </a:r>
            <a:r>
              <a:rPr lang="en-US" altLang="ko-KR"/>
              <a:t> Nan</a:t>
            </a:r>
            <a:r>
              <a:rPr lang="ko-KR" altLang="en-US"/>
              <a:t>값이 발생하여 선형보간법으로 </a:t>
            </a:r>
            <a:r>
              <a:rPr lang="en-US" altLang="ko-KR"/>
              <a:t>Nan</a:t>
            </a:r>
            <a:r>
              <a:rPr lang="ko-KR" altLang="en-US"/>
              <a:t>값을 처리하였고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태양 고도 및 방위각의 경우 수리적 계산 방법을 통해 산출한 값을 추가 </a:t>
            </a:r>
            <a:r>
              <a:rPr lang="en-US" altLang="ko-KR"/>
              <a:t>featuer</a:t>
            </a:r>
            <a:r>
              <a:rPr lang="ko-KR" altLang="en-US"/>
              <a:t>로 선정했습니다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44214-7F14-462C-9CDB-E42D6E49489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7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B7F2C-084C-46DA-92E2-759FBC94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084E1A-81C0-4D5C-8F9D-E570F734E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AEEE0-8DE3-4127-87C6-E7C70C9D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0DEF-983D-4FBB-AF7D-310DF087C668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DAC61-85D2-4109-B7D4-2D68BF5A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55B34-9EC3-41FA-BD27-067AD189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72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76E50-F61F-4389-A966-023C258B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DA172-70AE-4B3F-8A00-69885FA91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C95566-7949-4FBA-928F-D0858496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B954C-37CE-4FBE-B901-84CE510FA27C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E6950-22CB-48E4-86FD-781F580F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7B0C3-5A83-45BB-8533-B7A586D5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9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06CF2-0D53-4C0B-B316-ACB4941F8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E5DE00-E575-485D-9AD6-0A759138C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D6836-A514-4515-9DF3-9D233505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200A-1DDC-4A47-B96F-F1495697E6B9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0BE6C-46F1-4175-8134-B6F06A14F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78AE-948A-421F-BA59-09EF05DF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EE94C-6743-4F17-9C52-2F43DC17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8B4B1-2577-473B-961A-25702999E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ED4AC-9CCA-4678-B78E-E29E3E09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068C-A34E-490F-A687-4FA10D5022FF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2DAE6-48A4-42DF-B890-6507F22B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55A32-FF02-47FC-89E5-C11F7908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10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ABD64-611D-428C-89F5-9691D766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1D58B9-3DFA-4B84-8EA6-ED5D420CD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048E1-BAE4-4E98-8441-0EC89056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0675-1973-4521-8497-6A7EB1282656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93066-A2AD-4DEC-BCE8-110B46FC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1F753-B1DC-4985-AAF4-7D97A4020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4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D4FB0-9729-489E-A645-68583DC8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918B0-F4D0-4230-A556-A403DA8A8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655402-64AC-419A-9041-AE907A0AF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8F9C21-12FA-4C6B-802A-0109352E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EAF23-7D29-4BCC-A08F-42A0EFF6D55D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C8042A-54B3-43F8-9178-952A3420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C6F5E-EB95-47C4-97FC-AAF17749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1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8ED2F-83CA-42AB-8BD3-AECF7987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61D52-22FC-4F70-9A63-C0E2E6BE7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7950C5-2668-4C75-BF03-BE4F62D98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9A2AA4-5ED4-4863-BA1B-D736FDAB3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DEC8E9-F399-42E4-AC2E-130466ABF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E11A6F-FBAF-423B-BF64-5FDCE9A8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47B2-91C7-4670-B701-47C638B954BD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5E1B0E-ADB8-44C9-9A73-2812C330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C66418-A57A-4E9B-9388-23653B4A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31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D39C9-B618-439E-A67A-C1C58F0A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F6857F-68FA-4881-BB7D-B2608DB5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E8A6C-2DB2-4932-9EB1-DAF33BBA7BBE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7FE5B7-1D83-45E0-B8F0-24F2345F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5EB926-8E6A-46B9-B879-91CB9AA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4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C1A77A-AB78-4AC6-98C4-F1247419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6F3D-671D-4238-B7B7-A44E121A60D7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0BC376-B48E-4122-A89B-4A2EAD56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4570A1-F869-44D3-B046-28B39396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24600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5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2DEDD-E020-4C6D-B6D7-40C393B0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3CA7E-8B1C-4451-A0DE-31CA6D22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FD3CB-D9FE-4264-984B-B3259B490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D0255-86A7-4B2F-AEBC-67FC62FD4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728F-B107-4D1C-A2D0-FDE0CFEE8641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2D3701-3E25-479D-8471-45351B0D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755BE-074B-4200-AD61-A0E5DA42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99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58944-82AF-41BC-8477-EB55BC21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96C0CE-04D9-4F51-8D06-CB4033486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F540C-456B-40D2-89A1-32AC7A970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F870-D302-4E59-904F-94C6AFDB0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6FE71-31EF-4D9B-9582-FB8239551CB0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66DBBA-D24F-4B59-89FA-01DDEB9E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CF1715-F9A7-4E22-BF95-AC932B9B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1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5938AB-CF59-42A3-88B4-8F83B29B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230FEF-2186-487B-878B-FFE9BF2AF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26742-3D48-49BC-9DEC-4E0D980C7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63CB9-9021-459C-AD84-55CB908F29AF}" type="datetime1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A1E49-F1C6-4C35-8A9C-0DB415D19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A3C485-5E31-4E45-98F2-78C29E8DD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8AEA-039A-4E28-840D-D66AA94F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67F7E5-417C-4EFD-8227-2D8E975B4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ACF74-73B1-4B56-99C8-ABBD76616552}"/>
              </a:ext>
            </a:extLst>
          </p:cNvPr>
          <p:cNvSpPr txBox="1"/>
          <p:nvPr/>
        </p:nvSpPr>
        <p:spPr>
          <a:xfrm>
            <a:off x="976259" y="2723013"/>
            <a:ext cx="140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288DA-C190-44F1-9847-F6D8FD2D0BDE}"/>
              </a:ext>
            </a:extLst>
          </p:cNvPr>
          <p:cNvSpPr txBox="1"/>
          <p:nvPr/>
        </p:nvSpPr>
        <p:spPr>
          <a:xfrm>
            <a:off x="885824" y="3198167"/>
            <a:ext cx="1058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태양광발전 발전량 예측 기반 ESS 운영 방안 제공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05FAE-9F07-4967-AF21-FB21643AA427}"/>
              </a:ext>
            </a:extLst>
          </p:cNvPr>
          <p:cNvSpPr/>
          <p:nvPr/>
        </p:nvSpPr>
        <p:spPr>
          <a:xfrm flipV="1">
            <a:off x="976259" y="3157223"/>
            <a:ext cx="436245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93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FB694-4DA4-4D3D-9311-9D08B7947CB2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021E7-618D-4A12-856E-5EB2747B7BA4}"/>
              </a:ext>
            </a:extLst>
          </p:cNvPr>
          <p:cNvSpPr txBox="1"/>
          <p:nvPr/>
        </p:nvSpPr>
        <p:spPr>
          <a:xfrm>
            <a:off x="689678" y="517489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Data Imputation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2FAD-757E-4A52-B3FE-CC07EDE270C4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Methodolgy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763DC-27A9-4434-B8F9-F094D869C704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DCBA8-27C4-441C-87A3-083484555386}"/>
              </a:ext>
            </a:extLst>
          </p:cNvPr>
          <p:cNvSpPr/>
          <p:nvPr/>
        </p:nvSpPr>
        <p:spPr>
          <a:xfrm>
            <a:off x="926834" y="4308558"/>
            <a:ext cx="3820160" cy="1099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r>
              <a:rPr lang="ko-KR" altLang="en-US" sz="1600">
                <a:solidFill>
                  <a:schemeClr val="tx1"/>
                </a:solidFill>
              </a:rPr>
              <a:t>선형보간법으로 태양의 위치 </a:t>
            </a:r>
            <a:r>
              <a:rPr lang="en-US" altLang="ko-KR" sz="1600">
                <a:solidFill>
                  <a:schemeClr val="tx1"/>
                </a:solidFill>
              </a:rPr>
              <a:t>Nan</a:t>
            </a:r>
            <a:r>
              <a:rPr lang="ko-KR" altLang="en-US" sz="1600">
                <a:solidFill>
                  <a:schemeClr val="tx1"/>
                </a:solidFill>
              </a:rPr>
              <a:t>값 추정</a:t>
            </a:r>
            <a:endParaRPr lang="en-US" altLang="ko-KR" sz="1600">
              <a:solidFill>
                <a:schemeClr val="tx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600">
                <a:solidFill>
                  <a:schemeClr val="tx1"/>
                </a:solidFill>
              </a:rPr>
              <a:t>수리적 계산 방법으로 태양의 위치 계산</a:t>
            </a:r>
            <a:endParaRPr lang="en-US" altLang="ko-KR" sz="1600">
              <a:solidFill>
                <a:schemeClr val="tx1"/>
              </a:solidFill>
            </a:endParaRPr>
          </a:p>
        </p:txBody>
      </p:sp>
      <p:pic>
        <p:nvPicPr>
          <p:cNvPr id="14" name="Picture 2" descr="KASI 한국천문연구원">
            <a:extLst>
              <a:ext uri="{FF2B5EF4-FFF2-40B4-BE49-F238E27FC236}">
                <a16:creationId xmlns:a16="http://schemas.microsoft.com/office/drawing/2014/main" id="{1957EC94-001D-4821-8FC9-B9ACE16BA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599071" y="3924997"/>
            <a:ext cx="600516" cy="58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2DA2EC-0A4A-4836-A7D9-FD688B24C50B}"/>
              </a:ext>
            </a:extLst>
          </p:cNvPr>
          <p:cNvSpPr/>
          <p:nvPr/>
        </p:nvSpPr>
        <p:spPr>
          <a:xfrm>
            <a:off x="926834" y="1808298"/>
            <a:ext cx="3820160" cy="1099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>
                <a:solidFill>
                  <a:schemeClr val="tx1"/>
                </a:solidFill>
              </a:rPr>
              <a:t>3</a:t>
            </a:r>
            <a:r>
              <a:rPr lang="ko-KR" altLang="en-US" sz="1600">
                <a:solidFill>
                  <a:schemeClr val="tx1"/>
                </a:solidFill>
              </a:rPr>
              <a:t>시간 간격의 예보 데이터 전처리 진행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ko-KR" altLang="en-US" sz="1600">
                <a:solidFill>
                  <a:schemeClr val="tx1"/>
                </a:solidFill>
              </a:rPr>
              <a:t>→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선형보간법으로 예보별 </a:t>
            </a:r>
            <a:r>
              <a:rPr lang="en-US" altLang="ko-KR" sz="1600">
                <a:solidFill>
                  <a:schemeClr val="tx1"/>
                </a:solidFill>
              </a:rPr>
              <a:t>Nan</a:t>
            </a:r>
            <a:r>
              <a:rPr lang="ko-KR" altLang="en-US" sz="1600">
                <a:solidFill>
                  <a:schemeClr val="tx1"/>
                </a:solidFill>
              </a:rPr>
              <a:t>값 처리</a:t>
            </a:r>
            <a:endParaRPr lang="en-US" altLang="ko-KR" sz="1600">
              <a:solidFill>
                <a:schemeClr val="tx1"/>
              </a:solidFill>
            </a:endParaRPr>
          </a:p>
        </p:txBody>
      </p:sp>
      <p:pic>
        <p:nvPicPr>
          <p:cNvPr id="16" name="Picture 2" descr="기상청 - YouTube">
            <a:extLst>
              <a:ext uri="{FF2B5EF4-FFF2-40B4-BE49-F238E27FC236}">
                <a16:creationId xmlns:a16="http://schemas.microsoft.com/office/drawing/2014/main" id="{C6BE95EB-359F-49F3-98B5-4EDB0EE77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r="19366" b="34929"/>
          <a:stretch/>
        </p:blipFill>
        <p:spPr bwMode="auto">
          <a:xfrm>
            <a:off x="689678" y="1084774"/>
            <a:ext cx="807868" cy="94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53FE34A5-8295-4311-B011-CF5543D0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203719-62D0-4AD2-8BEC-64BB678C2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02" y="846033"/>
            <a:ext cx="5665558" cy="509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FB694-4DA4-4D3D-9311-9D08B7947CB2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021E7-618D-4A12-856E-5EB2747B7BA4}"/>
              </a:ext>
            </a:extLst>
          </p:cNvPr>
          <p:cNvSpPr txBox="1"/>
          <p:nvPr/>
        </p:nvSpPr>
        <p:spPr>
          <a:xfrm>
            <a:off x="689678" y="517489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Data Imputation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2FAD-757E-4A52-B3FE-CC07EDE270C4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Methodolgy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763DC-27A9-4434-B8F9-F094D869C704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Picture 2" descr="KASI 한국천문연구원">
            <a:extLst>
              <a:ext uri="{FF2B5EF4-FFF2-40B4-BE49-F238E27FC236}">
                <a16:creationId xmlns:a16="http://schemas.microsoft.com/office/drawing/2014/main" id="{34A79F9F-B08E-484A-AD4B-BBCED0380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599071" y="1230009"/>
            <a:ext cx="600516" cy="58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008AF7-2135-4E8A-AEF9-BC265CD92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1" b="7307"/>
          <a:stretch/>
        </p:blipFill>
        <p:spPr>
          <a:xfrm>
            <a:off x="1329077" y="980871"/>
            <a:ext cx="10502734" cy="2754939"/>
          </a:xfrm>
          <a:prstGeom prst="rect">
            <a:avLst/>
          </a:prstGeom>
        </p:spPr>
      </p:pic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37A0931A-2250-4720-94AF-11F6A744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60074-E735-4372-96BD-FEF4604345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3" b="8384"/>
          <a:stretch/>
        </p:blipFill>
        <p:spPr>
          <a:xfrm>
            <a:off x="1320112" y="3725454"/>
            <a:ext cx="10590645" cy="2818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DBD929-8F44-428C-965D-C822F448FAD6}"/>
              </a:ext>
            </a:extLst>
          </p:cNvPr>
          <p:cNvSpPr txBox="1"/>
          <p:nvPr/>
        </p:nvSpPr>
        <p:spPr>
          <a:xfrm>
            <a:off x="2281446" y="1209606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+mj-ea"/>
                <a:ea typeface="+mj-ea"/>
              </a:rPr>
              <a:t>태양 고도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F0F8BF-15B7-45CD-81CD-ABD0259B8B85}"/>
              </a:ext>
            </a:extLst>
          </p:cNvPr>
          <p:cNvSpPr txBox="1"/>
          <p:nvPr/>
        </p:nvSpPr>
        <p:spPr>
          <a:xfrm>
            <a:off x="2214920" y="3930854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+mj-ea"/>
                <a:ea typeface="+mj-ea"/>
              </a:rPr>
              <a:t>태양 방위각</a:t>
            </a: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03CE779F-22C1-4AC0-8748-0F284C9F76C0}"/>
              </a:ext>
            </a:extLst>
          </p:cNvPr>
          <p:cNvSpPr txBox="1">
            <a:spLocks/>
          </p:cNvSpPr>
          <p:nvPr/>
        </p:nvSpPr>
        <p:spPr>
          <a:xfrm>
            <a:off x="9218103" y="62976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6E8AEA-039A-4E28-840D-D66AA94F4A8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39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CF923-1A0E-4EFA-9B10-2A00A750AF35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16B22-1A90-41E4-9EB0-6804BB653429}"/>
              </a:ext>
            </a:extLst>
          </p:cNvPr>
          <p:cNvSpPr txBox="1"/>
          <p:nvPr/>
        </p:nvSpPr>
        <p:spPr>
          <a:xfrm>
            <a:off x="689678" y="517489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Modeling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35E4A-ED40-4D36-BF3C-1966D1C00B32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Methodolgy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578DE-75AE-4EDF-B518-881221E6898C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8" name="표 7">
            <a:extLst>
              <a:ext uri="{FF2B5EF4-FFF2-40B4-BE49-F238E27FC236}">
                <a16:creationId xmlns:a16="http://schemas.microsoft.com/office/drawing/2014/main" id="{DE6B4FFE-F89C-4630-99BD-C2ABC5E7B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635349"/>
              </p:ext>
            </p:extLst>
          </p:nvPr>
        </p:nvGraphicFramePr>
        <p:xfrm>
          <a:off x="783152" y="1771055"/>
          <a:ext cx="10357925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585">
                  <a:extLst>
                    <a:ext uri="{9D8B030D-6E8A-4147-A177-3AD203B41FA5}">
                      <a16:colId xmlns:a16="http://schemas.microsoft.com/office/drawing/2014/main" val="2720517660"/>
                    </a:ext>
                  </a:extLst>
                </a:gridCol>
                <a:gridCol w="2071585">
                  <a:extLst>
                    <a:ext uri="{9D8B030D-6E8A-4147-A177-3AD203B41FA5}">
                      <a16:colId xmlns:a16="http://schemas.microsoft.com/office/drawing/2014/main" val="2143067119"/>
                    </a:ext>
                  </a:extLst>
                </a:gridCol>
                <a:gridCol w="2071585">
                  <a:extLst>
                    <a:ext uri="{9D8B030D-6E8A-4147-A177-3AD203B41FA5}">
                      <a16:colId xmlns:a16="http://schemas.microsoft.com/office/drawing/2014/main" val="2995710168"/>
                    </a:ext>
                  </a:extLst>
                </a:gridCol>
                <a:gridCol w="2071585">
                  <a:extLst>
                    <a:ext uri="{9D8B030D-6E8A-4147-A177-3AD203B41FA5}">
                      <a16:colId xmlns:a16="http://schemas.microsoft.com/office/drawing/2014/main" val="1304598336"/>
                    </a:ext>
                  </a:extLst>
                </a:gridCol>
                <a:gridCol w="2071585">
                  <a:extLst>
                    <a:ext uri="{9D8B030D-6E8A-4147-A177-3AD203B41FA5}">
                      <a16:colId xmlns:a16="http://schemas.microsoft.com/office/drawing/2014/main" val="369700153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1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2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7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Argument</a:t>
                      </a:r>
                      <a:endParaRPr lang="ko-KR" altLang="en-US" sz="1600" b="1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 3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5262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SVM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4768"/>
                          </a:solidFill>
                          <a:latin typeface="+mn-ea"/>
                          <a:ea typeface="+mn-ea"/>
                          <a:cs typeface="+mn-cs"/>
                        </a:rPr>
                        <a:t>GBR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Model</a:t>
                      </a:r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DNN – FFNN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2644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 =  800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Epsilon = 0.1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4768"/>
                          </a:solidFill>
                          <a:latin typeface="+mn-ea"/>
                          <a:ea typeface="+mn-ea"/>
                          <a:cs typeface="+mn-cs"/>
                        </a:rPr>
                        <a:t>n-estimator = 300</a:t>
                      </a: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Parameter</a:t>
                      </a:r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Hidden Layer = 1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17282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78%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4768"/>
                          </a:solidFill>
                          <a:latin typeface="+mn-ea"/>
                          <a:ea typeface="+mn-ea"/>
                          <a:cs typeface="+mn-cs"/>
                        </a:rPr>
                        <a:t>78%</a:t>
                      </a:r>
                      <a:endParaRPr lang="ko-KR" altLang="en-US" sz="1600" b="1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Max_Score</a:t>
                      </a:r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59%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468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endParaRPr lang="en-US" altLang="ko-KR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Hidden Layer1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300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27796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Epochs</a:t>
                      </a:r>
                      <a:endParaRPr 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15538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batch_size</a:t>
                      </a:r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32</a:t>
                      </a: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00369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kern="1200" spc="-5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476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pc="-8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5972F2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Optimizer</a:t>
                      </a:r>
                      <a:endParaRPr lang="ko-KR" altLang="en-US" sz="1600" kern="1200" spc="-8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5972F2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50" baseline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Adam</a:t>
                      </a:r>
                      <a:endParaRPr lang="ko-KR" altLang="en-US" sz="1600" b="0" kern="1200" spc="-5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772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E376AE8-BD15-472F-8120-2A6A042F3A84}"/>
              </a:ext>
            </a:extLst>
          </p:cNvPr>
          <p:cNvSpPr txBox="1"/>
          <p:nvPr/>
        </p:nvSpPr>
        <p:spPr>
          <a:xfrm>
            <a:off x="783152" y="1320765"/>
            <a:ext cx="2816225" cy="35953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72CD8"/>
                </a:solidFill>
                <a:latin typeface="+mj-ea"/>
                <a:ea typeface="+mj-ea"/>
              </a:rPr>
              <a:t>Parameter Optimization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7BF9C08F-AD77-4E56-839E-372590B8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5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208D0F-8FE8-4CC0-9230-2EF4D1430B75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A9CE3-F9D1-4FD8-93D2-7906C99FABB4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F3A04-3235-45BD-835C-2E46C48EA3DE}"/>
              </a:ext>
            </a:extLst>
          </p:cNvPr>
          <p:cNvSpPr txBox="1"/>
          <p:nvPr/>
        </p:nvSpPr>
        <p:spPr>
          <a:xfrm>
            <a:off x="689678" y="517489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Modeling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EDE17-7192-4DE4-8165-FAEA3D68AA60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Methodolgy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79F436F9-2646-410E-AE94-3A88AFB2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A9E0F4-37FF-4D37-BEE2-53CA378A2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80"/>
          <a:stretch/>
        </p:blipFill>
        <p:spPr>
          <a:xfrm>
            <a:off x="266700" y="1857898"/>
            <a:ext cx="11665982" cy="36856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A7EC0C-296A-4386-A3A7-2EDDB67AD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9" b="74663"/>
          <a:stretch/>
        </p:blipFill>
        <p:spPr>
          <a:xfrm>
            <a:off x="10558630" y="1230009"/>
            <a:ext cx="1201199" cy="8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09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96F0C-92BC-4F70-88CC-526B35DDD53E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B4E9E-720A-424C-BB4E-C8F177925BB6}"/>
              </a:ext>
            </a:extLst>
          </p:cNvPr>
          <p:cNvSpPr txBox="1"/>
          <p:nvPr/>
        </p:nvSpPr>
        <p:spPr>
          <a:xfrm>
            <a:off x="689678" y="517489"/>
            <a:ext cx="2163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Flow Chart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F660B8-1475-4933-9473-BC1C899AE5A4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Application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DBB75D-2D3B-4D7D-9288-07DBECAC14B3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158A5BA3-8764-4C9D-9399-59BC1BD28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22601"/>
              </p:ext>
            </p:extLst>
          </p:nvPr>
        </p:nvGraphicFramePr>
        <p:xfrm>
          <a:off x="4263620" y="285750"/>
          <a:ext cx="2530425" cy="628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145">
                  <a:extLst>
                    <a:ext uri="{9D8B030D-6E8A-4147-A177-3AD203B41FA5}">
                      <a16:colId xmlns:a16="http://schemas.microsoft.com/office/drawing/2014/main" val="222182263"/>
                    </a:ext>
                  </a:extLst>
                </a:gridCol>
                <a:gridCol w="1024640">
                  <a:extLst>
                    <a:ext uri="{9D8B030D-6E8A-4147-A177-3AD203B41FA5}">
                      <a16:colId xmlns:a16="http://schemas.microsoft.com/office/drawing/2014/main" val="3981607541"/>
                    </a:ext>
                  </a:extLst>
                </a:gridCol>
                <a:gridCol w="1024640">
                  <a:extLst>
                    <a:ext uri="{9D8B030D-6E8A-4147-A177-3AD203B41FA5}">
                      <a16:colId xmlns:a16="http://schemas.microsoft.com/office/drawing/2014/main" val="91870646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예측값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누적합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78695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52488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4815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50768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9334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01842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5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2407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70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61284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687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16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1384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438.48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7013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21555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701.28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97994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443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911.76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78713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977.52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4161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1009.68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9885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1018.32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67642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1019.28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8168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52408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4707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31340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5CB5F-A30C-4BD5-8C04-FD8AB6DB257C}"/>
              </a:ext>
            </a:extLst>
          </p:cNvPr>
          <p:cNvSpPr/>
          <p:nvPr/>
        </p:nvSpPr>
        <p:spPr>
          <a:xfrm>
            <a:off x="912003" y="2250463"/>
            <a:ext cx="2869948" cy="14448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106A6A-76DE-4D74-9552-A0AD3F9EE05C}"/>
              </a:ext>
            </a:extLst>
          </p:cNvPr>
          <p:cNvGrpSpPr/>
          <p:nvPr/>
        </p:nvGrpSpPr>
        <p:grpSpPr>
          <a:xfrm>
            <a:off x="778276" y="2101208"/>
            <a:ext cx="1677481" cy="400110"/>
            <a:chOff x="-4088117" y="710810"/>
            <a:chExt cx="2670625" cy="40011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6BB2F31-2A59-4540-95BC-62DB6197B3D5}"/>
                </a:ext>
              </a:extLst>
            </p:cNvPr>
            <p:cNvSpPr/>
            <p:nvPr/>
          </p:nvSpPr>
          <p:spPr>
            <a:xfrm>
              <a:off x="-4088117" y="723731"/>
              <a:ext cx="2670625" cy="369332"/>
            </a:xfrm>
            <a:prstGeom prst="rect">
              <a:avLst/>
            </a:prstGeom>
            <a:gradFill flip="none" rotWithShape="1">
              <a:gsLst>
                <a:gs pos="0">
                  <a:srgbClr val="572CD8">
                    <a:shade val="30000"/>
                    <a:satMod val="115000"/>
                  </a:srgbClr>
                </a:gs>
                <a:gs pos="50000">
                  <a:srgbClr val="572CD8">
                    <a:shade val="67500"/>
                    <a:satMod val="115000"/>
                  </a:srgbClr>
                </a:gs>
                <a:gs pos="100000">
                  <a:srgbClr val="7B68E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A6A386-1AC4-4359-A2D5-E41A9B6C966C}"/>
                </a:ext>
              </a:extLst>
            </p:cNvPr>
            <p:cNvSpPr txBox="1"/>
            <p:nvPr/>
          </p:nvSpPr>
          <p:spPr>
            <a:xfrm>
              <a:off x="-3978513" y="710810"/>
              <a:ext cx="11336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+mj-ea"/>
                  <a:ea typeface="+mj-ea"/>
                </a:rPr>
                <a:t>기본 정보</a:t>
              </a:r>
              <a:endParaRPr lang="en-US" altLang="ko-KR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60DD64-0380-4612-AA9D-0FAED7106A9E}"/>
              </a:ext>
            </a:extLst>
          </p:cNvPr>
          <p:cNvSpPr txBox="1"/>
          <p:nvPr/>
        </p:nvSpPr>
        <p:spPr>
          <a:xfrm>
            <a:off x="1039568" y="2630716"/>
            <a:ext cx="2656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태양광 발전량 </a:t>
            </a:r>
            <a:r>
              <a:rPr lang="en-US" altLang="ko-KR" sz="1600">
                <a:latin typeface="+mn-ea"/>
              </a:rPr>
              <a:t>= 140 kW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배터리 충전량 </a:t>
            </a:r>
            <a:r>
              <a:rPr lang="en-US" altLang="ko-KR" sz="1600">
                <a:latin typeface="+mn-ea"/>
              </a:rPr>
              <a:t>= 700 kWh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SOC </a:t>
            </a:r>
            <a:r>
              <a:rPr lang="ko-KR" altLang="en-US" sz="1600">
                <a:latin typeface="+mn-ea"/>
              </a:rPr>
              <a:t>기준 </a:t>
            </a:r>
            <a:r>
              <a:rPr lang="en-US" altLang="ko-KR" sz="1600">
                <a:latin typeface="+mn-ea"/>
              </a:rPr>
              <a:t>= 80%</a:t>
            </a:r>
            <a:endParaRPr lang="ko-KR" altLang="en-US" sz="1600">
              <a:latin typeface="+mn-ea"/>
            </a:endParaRPr>
          </a:p>
        </p:txBody>
      </p:sp>
      <p:sp>
        <p:nvSpPr>
          <p:cNvPr id="25" name="화살표: 위로 굽음 24">
            <a:extLst>
              <a:ext uri="{FF2B5EF4-FFF2-40B4-BE49-F238E27FC236}">
                <a16:creationId xmlns:a16="http://schemas.microsoft.com/office/drawing/2014/main" id="{DFB31C1E-F725-474E-90E9-6FD8A903C3E4}"/>
              </a:ext>
            </a:extLst>
          </p:cNvPr>
          <p:cNvSpPr/>
          <p:nvPr/>
        </p:nvSpPr>
        <p:spPr>
          <a:xfrm rot="5400000">
            <a:off x="2782971" y="3273085"/>
            <a:ext cx="711064" cy="1674434"/>
          </a:xfrm>
          <a:prstGeom prst="bentUpArrow">
            <a:avLst/>
          </a:prstGeom>
          <a:gradFill flip="none" rotWithShape="1">
            <a:gsLst>
              <a:gs pos="68000">
                <a:srgbClr val="572CD8"/>
              </a:gs>
              <a:gs pos="98000">
                <a:srgbClr val="2D0E8A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0BBB879-8AA7-4050-B845-285A17E2DDE3}"/>
              </a:ext>
            </a:extLst>
          </p:cNvPr>
          <p:cNvCxnSpPr>
            <a:cxnSpLocks/>
          </p:cNvCxnSpPr>
          <p:nvPr/>
        </p:nvCxnSpPr>
        <p:spPr>
          <a:xfrm>
            <a:off x="6653641" y="2363790"/>
            <a:ext cx="0" cy="1358444"/>
          </a:xfrm>
          <a:prstGeom prst="straightConnector1">
            <a:avLst/>
          </a:prstGeom>
          <a:ln w="19050">
            <a:solidFill>
              <a:srgbClr val="572CD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A4D08F2-FE55-46AF-B03E-8F7D5E95E007}"/>
              </a:ext>
            </a:extLst>
          </p:cNvPr>
          <p:cNvCxnSpPr>
            <a:cxnSpLocks/>
          </p:cNvCxnSpPr>
          <p:nvPr/>
        </p:nvCxnSpPr>
        <p:spPr>
          <a:xfrm>
            <a:off x="6653641" y="3908612"/>
            <a:ext cx="0" cy="1832068"/>
          </a:xfrm>
          <a:prstGeom prst="straightConnector1">
            <a:avLst/>
          </a:prstGeom>
          <a:ln w="19050">
            <a:solidFill>
              <a:srgbClr val="ED7D3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55BC67-FF5E-4B27-BBE2-A9A0A8E5D5CF}"/>
              </a:ext>
            </a:extLst>
          </p:cNvPr>
          <p:cNvSpPr/>
          <p:nvPr/>
        </p:nvSpPr>
        <p:spPr>
          <a:xfrm>
            <a:off x="5760071" y="3554360"/>
            <a:ext cx="1033974" cy="281958"/>
          </a:xfrm>
          <a:prstGeom prst="rect">
            <a:avLst/>
          </a:prstGeom>
          <a:noFill/>
          <a:ln w="38100">
            <a:solidFill>
              <a:srgbClr val="572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A62A5E-8D4B-4FA8-8E67-271390552D21}"/>
              </a:ext>
            </a:extLst>
          </p:cNvPr>
          <p:cNvSpPr txBox="1"/>
          <p:nvPr/>
        </p:nvSpPr>
        <p:spPr>
          <a:xfrm>
            <a:off x="4923324" y="2881108"/>
            <a:ext cx="1544012" cy="338554"/>
          </a:xfrm>
          <a:prstGeom prst="rect">
            <a:avLst/>
          </a:prstGeom>
          <a:solidFill>
            <a:srgbClr val="572CD8"/>
          </a:solidFill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ESS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저장 </a:t>
            </a:r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+ 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판매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332FC1-F138-45D4-9E27-80AD4B3F3ACD}"/>
              </a:ext>
            </a:extLst>
          </p:cNvPr>
          <p:cNvSpPr txBox="1"/>
          <p:nvPr/>
        </p:nvSpPr>
        <p:spPr>
          <a:xfrm>
            <a:off x="5625116" y="4575113"/>
            <a:ext cx="853119" cy="338554"/>
          </a:xfrm>
          <a:prstGeom prst="rect">
            <a:avLst/>
          </a:prstGeom>
          <a:solidFill>
            <a:srgbClr val="ED7D31"/>
          </a:solidFill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j-ea"/>
                <a:ea typeface="+mj-ea"/>
              </a:rPr>
              <a:t>PV</a:t>
            </a:r>
            <a:r>
              <a:rPr lang="ko-KR" altLang="en-US" sz="1600">
                <a:solidFill>
                  <a:schemeClr val="bg1"/>
                </a:solidFill>
                <a:latin typeface="+mj-ea"/>
                <a:ea typeface="+mj-ea"/>
              </a:rPr>
              <a:t> 판매</a:t>
            </a:r>
          </a:p>
        </p:txBody>
      </p:sp>
      <p:graphicFrame>
        <p:nvGraphicFramePr>
          <p:cNvPr id="48" name="차트 47">
            <a:extLst>
              <a:ext uri="{FF2B5EF4-FFF2-40B4-BE49-F238E27FC236}">
                <a16:creationId xmlns:a16="http://schemas.microsoft.com/office/drawing/2014/main" id="{B11A9E9C-692B-46E1-9C30-A48DBCFB6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328796"/>
              </p:ext>
            </p:extLst>
          </p:nvPr>
        </p:nvGraphicFramePr>
        <p:xfrm>
          <a:off x="6980350" y="393002"/>
          <a:ext cx="4499283" cy="287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" name="차트 51">
            <a:extLst>
              <a:ext uri="{FF2B5EF4-FFF2-40B4-BE49-F238E27FC236}">
                <a16:creationId xmlns:a16="http://schemas.microsoft.com/office/drawing/2014/main" id="{36568494-427B-4A7A-9D91-9DAE40F6C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997817"/>
              </p:ext>
            </p:extLst>
          </p:nvPr>
        </p:nvGraphicFramePr>
        <p:xfrm>
          <a:off x="6980350" y="3270772"/>
          <a:ext cx="4499283" cy="3269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0CE621ED-5055-4F6F-874E-B830705F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25" grpId="0" animBg="1"/>
      <p:bldP spid="32" grpId="0" animBg="1"/>
      <p:bldP spid="33" grpId="0" animBg="1"/>
      <p:bldP spid="39" grpId="0" animBg="1"/>
      <p:bldGraphic spid="48" grpId="0">
        <p:bldAsOne/>
      </p:bldGraphic>
      <p:bldGraphic spid="52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555202-05FF-4F8A-A9D4-7A2812A126C9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BED54A-D272-4EE0-A285-9BD9FDACF1B7}"/>
              </a:ext>
            </a:extLst>
          </p:cNvPr>
          <p:cNvSpPr txBox="1"/>
          <p:nvPr/>
        </p:nvSpPr>
        <p:spPr>
          <a:xfrm>
            <a:off x="689678" y="517489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2.DEMO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B99EA-C6F1-4D0E-B37A-79D698616825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Application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008D87-09A3-423B-BB31-CAB0680FEFEC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3BE2F141-4B19-41B2-A75A-98D71632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2" name="Renweable demo">
            <a:hlinkClick r:id="" action="ppaction://media"/>
            <a:extLst>
              <a:ext uri="{FF2B5EF4-FFF2-40B4-BE49-F238E27FC236}">
                <a16:creationId xmlns:a16="http://schemas.microsoft.com/office/drawing/2014/main" id="{1E340317-7B14-4527-BA47-067C09000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280" y="979154"/>
            <a:ext cx="9913191" cy="55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916FBD-8523-4939-B43D-F3586C0049F8}"/>
              </a:ext>
            </a:extLst>
          </p:cNvPr>
          <p:cNvSpPr txBox="1"/>
          <p:nvPr/>
        </p:nvSpPr>
        <p:spPr>
          <a:xfrm>
            <a:off x="689678" y="517489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56C274-2F35-410E-B6D6-416AC93B0C3E}"/>
              </a:ext>
            </a:extLst>
          </p:cNvPr>
          <p:cNvSpPr txBox="1"/>
          <p:nvPr/>
        </p:nvSpPr>
        <p:spPr>
          <a:xfrm>
            <a:off x="14993" y="122013"/>
            <a:ext cx="801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0D6F6-F1D5-4FF8-A4D6-E6923D40A987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Benefit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9A97897A-5D70-4633-B23F-483DB09B7078}"/>
              </a:ext>
            </a:extLst>
          </p:cNvPr>
          <p:cNvSpPr/>
          <p:nvPr/>
        </p:nvSpPr>
        <p:spPr>
          <a:xfrm>
            <a:off x="4998460" y="4194749"/>
            <a:ext cx="350" cy="3473"/>
          </a:xfrm>
          <a:custGeom>
            <a:avLst/>
            <a:gdLst>
              <a:gd name="connsiteX0" fmla="*/ 176 w 350"/>
              <a:gd name="connsiteY0" fmla="*/ 0 h 3473"/>
              <a:gd name="connsiteX1" fmla="*/ 350 w 350"/>
              <a:gd name="connsiteY1" fmla="*/ 3456 h 3473"/>
              <a:gd name="connsiteX2" fmla="*/ 0 w 350"/>
              <a:gd name="connsiteY2" fmla="*/ 3473 h 3473"/>
              <a:gd name="connsiteX3" fmla="*/ 176 w 350"/>
              <a:gd name="connsiteY3" fmla="*/ 0 h 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" h="3473">
                <a:moveTo>
                  <a:pt x="176" y="0"/>
                </a:moveTo>
                <a:lnTo>
                  <a:pt x="350" y="3456"/>
                </a:lnTo>
                <a:lnTo>
                  <a:pt x="0" y="3473"/>
                </a:lnTo>
                <a:lnTo>
                  <a:pt x="176" y="0"/>
                </a:lnTo>
                <a:close/>
              </a:path>
            </a:pathLst>
          </a:custGeom>
          <a:solidFill>
            <a:srgbClr val="75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32032D2-4A93-4F9A-BD5A-F14A31FACC86}"/>
              </a:ext>
            </a:extLst>
          </p:cNvPr>
          <p:cNvSpPr/>
          <p:nvPr/>
        </p:nvSpPr>
        <p:spPr>
          <a:xfrm>
            <a:off x="3969815" y="2759428"/>
            <a:ext cx="1771149" cy="1771149"/>
          </a:xfrm>
          <a:prstGeom prst="ellipse">
            <a:avLst/>
          </a:prstGeom>
          <a:solidFill>
            <a:srgbClr val="F16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356020-5B32-4A3D-A7CF-74559AA95EF7}"/>
              </a:ext>
            </a:extLst>
          </p:cNvPr>
          <p:cNvSpPr/>
          <p:nvPr/>
        </p:nvSpPr>
        <p:spPr>
          <a:xfrm>
            <a:off x="4822691" y="1896001"/>
            <a:ext cx="1771149" cy="1771149"/>
          </a:xfrm>
          <a:prstGeom prst="ellipse">
            <a:avLst/>
          </a:prstGeom>
          <a:solidFill>
            <a:srgbClr val="1F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1DC490E-E7B9-43CB-8AFC-BF115949C380}"/>
              </a:ext>
            </a:extLst>
          </p:cNvPr>
          <p:cNvSpPr/>
          <p:nvPr/>
        </p:nvSpPr>
        <p:spPr>
          <a:xfrm>
            <a:off x="5699404" y="2759428"/>
            <a:ext cx="1771149" cy="1771149"/>
          </a:xfrm>
          <a:prstGeom prst="ellipse">
            <a:avLst/>
          </a:prstGeom>
          <a:solidFill>
            <a:srgbClr val="7570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C97FC310-F9D9-4B81-B3EC-9EA3E24BF7AC}"/>
              </a:ext>
            </a:extLst>
          </p:cNvPr>
          <p:cNvSpPr/>
          <p:nvPr/>
        </p:nvSpPr>
        <p:spPr>
          <a:xfrm>
            <a:off x="4822690" y="3667149"/>
            <a:ext cx="1771150" cy="1771150"/>
          </a:xfrm>
          <a:custGeom>
            <a:avLst/>
            <a:gdLst>
              <a:gd name="connsiteX0" fmla="*/ 885575 w 1771150"/>
              <a:gd name="connsiteY0" fmla="*/ 0 h 1771150"/>
              <a:gd name="connsiteX1" fmla="*/ 1771150 w 1771150"/>
              <a:gd name="connsiteY1" fmla="*/ 885575 h 1771150"/>
              <a:gd name="connsiteX2" fmla="*/ 885575 w 1771150"/>
              <a:gd name="connsiteY2" fmla="*/ 1771150 h 1771150"/>
              <a:gd name="connsiteX3" fmla="*/ 0 w 1771150"/>
              <a:gd name="connsiteY3" fmla="*/ 885575 h 1771150"/>
              <a:gd name="connsiteX4" fmla="*/ 1169 w 1771150"/>
              <a:gd name="connsiteY4" fmla="*/ 862434 h 1771150"/>
              <a:gd name="connsiteX5" fmla="*/ 72020 w 1771150"/>
              <a:gd name="connsiteY5" fmla="*/ 858856 h 1771150"/>
              <a:gd name="connsiteX6" fmla="*/ 862478 w 1771150"/>
              <a:gd name="connsiteY6" fmla="*/ 68398 h 1771150"/>
              <a:gd name="connsiteX7" fmla="*/ 865882 w 1771150"/>
              <a:gd name="connsiteY7" fmla="*/ 995 h 17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1150" h="1771150">
                <a:moveTo>
                  <a:pt x="885575" y="0"/>
                </a:moveTo>
                <a:cubicBezTo>
                  <a:pt x="1374665" y="0"/>
                  <a:pt x="1771150" y="396485"/>
                  <a:pt x="1771150" y="885575"/>
                </a:cubicBezTo>
                <a:cubicBezTo>
                  <a:pt x="1771150" y="1374665"/>
                  <a:pt x="1374665" y="1771150"/>
                  <a:pt x="885575" y="1771150"/>
                </a:cubicBezTo>
                <a:cubicBezTo>
                  <a:pt x="396485" y="1771150"/>
                  <a:pt x="0" y="1374665"/>
                  <a:pt x="0" y="885575"/>
                </a:cubicBezTo>
                <a:lnTo>
                  <a:pt x="1169" y="862434"/>
                </a:lnTo>
                <a:lnTo>
                  <a:pt x="72020" y="858856"/>
                </a:lnTo>
                <a:cubicBezTo>
                  <a:pt x="488807" y="816529"/>
                  <a:pt x="820151" y="485185"/>
                  <a:pt x="862478" y="68398"/>
                </a:cubicBezTo>
                <a:lnTo>
                  <a:pt x="865882" y="995"/>
                </a:lnTo>
                <a:close/>
              </a:path>
            </a:pathLst>
          </a:custGeom>
          <a:solidFill>
            <a:srgbClr val="64C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42" name="Picture 2" descr="Business tools, coins, currency, dollar, money">
            <a:extLst>
              <a:ext uri="{FF2B5EF4-FFF2-40B4-BE49-F238E27FC236}">
                <a16:creationId xmlns:a16="http://schemas.microsoft.com/office/drawing/2014/main" id="{FA51EF0A-B61B-48BD-ACCA-4D28A9E7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65" y="2596259"/>
            <a:ext cx="402277" cy="4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745C9D-9D71-4E01-A4FD-26B6057B2E69}"/>
              </a:ext>
            </a:extLst>
          </p:cNvPr>
          <p:cNvSpPr txBox="1"/>
          <p:nvPr/>
        </p:nvSpPr>
        <p:spPr>
          <a:xfrm>
            <a:off x="5090147" y="223163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경제적 효과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36B8E95-671D-4625-AEEE-69D9D008110F}"/>
              </a:ext>
            </a:extLst>
          </p:cNvPr>
          <p:cNvCxnSpPr>
            <a:cxnSpLocks/>
          </p:cNvCxnSpPr>
          <p:nvPr/>
        </p:nvCxnSpPr>
        <p:spPr>
          <a:xfrm>
            <a:off x="5408810" y="764497"/>
            <a:ext cx="21555" cy="118000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ED795E6-974E-4518-94C0-444A46FE5E8F}"/>
              </a:ext>
            </a:extLst>
          </p:cNvPr>
          <p:cNvCxnSpPr>
            <a:cxnSpLocks/>
          </p:cNvCxnSpPr>
          <p:nvPr/>
        </p:nvCxnSpPr>
        <p:spPr>
          <a:xfrm flipV="1">
            <a:off x="7452151" y="3476438"/>
            <a:ext cx="1347669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Eco, electric, electricity, energy, solar, solar panel, sun icon - Free download"/>
          <p:cNvPicPr>
            <a:picLocks noChangeAspect="1" noChangeArrowheads="1"/>
          </p:cNvPicPr>
          <p:nvPr/>
        </p:nvPicPr>
        <p:blipFill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4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56" y="3402501"/>
            <a:ext cx="622424" cy="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45FEB31-1A9B-4499-B22B-0F314C99C88B}"/>
              </a:ext>
            </a:extLst>
          </p:cNvPr>
          <p:cNvSpPr txBox="1"/>
          <p:nvPr/>
        </p:nvSpPr>
        <p:spPr>
          <a:xfrm>
            <a:off x="5994743" y="317409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기술적 효과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666ED57-5DAB-414B-A0E3-C3593CA16ED0}"/>
              </a:ext>
            </a:extLst>
          </p:cNvPr>
          <p:cNvCxnSpPr>
            <a:cxnSpLocks/>
          </p:cNvCxnSpPr>
          <p:nvPr/>
        </p:nvCxnSpPr>
        <p:spPr>
          <a:xfrm>
            <a:off x="2552371" y="4079085"/>
            <a:ext cx="153349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F3CB9C3-4586-4ADA-A261-06B05F210E57}"/>
              </a:ext>
            </a:extLst>
          </p:cNvPr>
          <p:cNvCxnSpPr>
            <a:cxnSpLocks/>
          </p:cNvCxnSpPr>
          <p:nvPr/>
        </p:nvCxnSpPr>
        <p:spPr>
          <a:xfrm>
            <a:off x="6007812" y="5382941"/>
            <a:ext cx="0" cy="9762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CD16A9E-3E69-40B7-9B8B-488EB0333091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082" name="Picture 10" descr="Electric tower free icon"/>
          <p:cNvPicPr>
            <a:picLocks noChangeAspect="1" noChangeArrowheads="1"/>
          </p:cNvPicPr>
          <p:nvPr/>
        </p:nvPicPr>
        <p:blipFill>
          <a:blip r:embed="rId6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47" y="4217333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6C9A74C-CA00-4B34-95D6-41DFC85087F2}"/>
              </a:ext>
            </a:extLst>
          </p:cNvPr>
          <p:cNvSpPr txBox="1"/>
          <p:nvPr/>
        </p:nvSpPr>
        <p:spPr>
          <a:xfrm>
            <a:off x="5090147" y="470443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사회적 효과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508E55-3A44-4677-9DD2-7184299383A6}"/>
              </a:ext>
            </a:extLst>
          </p:cNvPr>
          <p:cNvSpPr txBox="1"/>
          <p:nvPr/>
        </p:nvSpPr>
        <p:spPr>
          <a:xfrm>
            <a:off x="4365482" y="374018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j-ea"/>
                <a:ea typeface="+mj-ea"/>
              </a:rPr>
              <a:t>고용창출</a:t>
            </a:r>
          </a:p>
        </p:txBody>
      </p:sp>
      <p:pic>
        <p:nvPicPr>
          <p:cNvPr id="10244" name="Picture 4" descr="Employee, job, seeker, statistic, unemployee, work">
            <a:extLst>
              <a:ext uri="{FF2B5EF4-FFF2-40B4-BE49-F238E27FC236}">
                <a16:creationId xmlns:a16="http://schemas.microsoft.com/office/drawing/2014/main" id="{C7F1597E-40C7-48BA-853F-372507B4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00" y="3235503"/>
            <a:ext cx="715615" cy="71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157426-D439-47B0-B581-F38933EFB114}"/>
              </a:ext>
            </a:extLst>
          </p:cNvPr>
          <p:cNvSpPr txBox="1"/>
          <p:nvPr/>
        </p:nvSpPr>
        <p:spPr>
          <a:xfrm>
            <a:off x="5430365" y="740183"/>
            <a:ext cx="3631822" cy="111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소규모 전력 중개사업자에게 필수 기술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발전용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예측제도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등록시험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통과 및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정산금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기대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태양광에너지 연계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ESS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발전사업자 수익 향상</a:t>
            </a:r>
            <a:br>
              <a:rPr lang="ko-KR" altLang="en-US" sz="14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국가적으로는 신규발전소의 건립 감소 효과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A8EBFF-E3D3-4566-962A-E27226AEC710}"/>
              </a:ext>
            </a:extLst>
          </p:cNvPr>
          <p:cNvSpPr txBox="1"/>
          <p:nvPr/>
        </p:nvSpPr>
        <p:spPr>
          <a:xfrm>
            <a:off x="7484758" y="3461170"/>
            <a:ext cx="4285570" cy="85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전력 계통 운영자 입장 어려운 예비전력 확보 비용 문제 해결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발전용 </a:t>
            </a:r>
            <a:r>
              <a:rPr lang="ko-KR" altLang="en-US" sz="1400" dirty="0" err="1">
                <a:latin typeface="+mn-ea"/>
              </a:rPr>
              <a:t>예측제도</a:t>
            </a:r>
            <a:r>
              <a:rPr lang="ko-KR" altLang="en-US" sz="1400" dirty="0">
                <a:latin typeface="+mn-ea"/>
              </a:rPr>
              <a:t> 시험 심사 및 정산 기준 평가 기술로 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활용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전력수요 예측 기술 및 </a:t>
            </a:r>
            <a:r>
              <a:rPr lang="ko-KR" altLang="en-US" sz="1400" dirty="0" err="1">
                <a:latin typeface="+mn-ea"/>
              </a:rPr>
              <a:t>가상발전소</a:t>
            </a:r>
            <a:r>
              <a:rPr lang="ko-KR" altLang="en-US" sz="1400" dirty="0">
                <a:latin typeface="+mn-ea"/>
              </a:rPr>
              <a:t> 기술로서 확장 가능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5B0B2-C61D-4CD8-8BEB-0D7F79537F41}"/>
              </a:ext>
            </a:extLst>
          </p:cNvPr>
          <p:cNvSpPr txBox="1"/>
          <p:nvPr/>
        </p:nvSpPr>
        <p:spPr>
          <a:xfrm>
            <a:off x="1000125" y="5531425"/>
            <a:ext cx="5004793" cy="85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dirty="0"/>
              <a:t>가장 효율적인 시간대별 태양광 발전과 국가 </a:t>
            </a:r>
            <a:r>
              <a:rPr lang="ko-KR" altLang="en-US" sz="1400" dirty="0" err="1"/>
              <a:t>전력망을</a:t>
            </a:r>
            <a:r>
              <a:rPr lang="ko-KR" altLang="en-US" sz="1400" dirty="0"/>
              <a:t> 조합</a:t>
            </a:r>
            <a:endParaRPr lang="en-US" altLang="ko-KR" sz="1400" dirty="0"/>
          </a:p>
          <a:p>
            <a:pPr algn="r">
              <a:lnSpc>
                <a:spcPct val="120000"/>
              </a:lnSpc>
            </a:pPr>
            <a:r>
              <a:rPr lang="ko-KR" altLang="en-US" sz="1400" dirty="0"/>
              <a:t>각 소비자 그룹에 최적화된 공급계획 수립</a:t>
            </a:r>
            <a:r>
              <a:rPr lang="en-US" altLang="ko-KR" sz="1400" dirty="0"/>
              <a:t> </a:t>
            </a:r>
          </a:p>
          <a:p>
            <a:pPr algn="r">
              <a:lnSpc>
                <a:spcPct val="120000"/>
              </a:lnSpc>
            </a:pPr>
            <a:r>
              <a:rPr lang="ko-KR" altLang="en-US" sz="1400" dirty="0"/>
              <a:t>미세먼지 등 환경개선과 발전소 운영에 따른 위험요인 제거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D1AE60-C059-4FA3-A639-BB55B9CC4115}"/>
              </a:ext>
            </a:extLst>
          </p:cNvPr>
          <p:cNvSpPr txBox="1"/>
          <p:nvPr/>
        </p:nvSpPr>
        <p:spPr>
          <a:xfrm>
            <a:off x="337956" y="3226095"/>
            <a:ext cx="3649448" cy="85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에너지 중개 및 </a:t>
            </a:r>
            <a:r>
              <a:rPr lang="ko-KR" altLang="en-US" sz="1400">
                <a:latin typeface="+mn-ea"/>
              </a:rPr>
              <a:t>관리 분야</a:t>
            </a:r>
            <a:endParaRPr lang="en-US" altLang="ko-KR" sz="1400"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>
                <a:latin typeface="+mn-ea"/>
              </a:rPr>
              <a:t>전력 관리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문제 해결 분야 </a:t>
            </a:r>
            <a:endParaRPr lang="en-US" altLang="ko-KR" sz="1400" dirty="0"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기술 </a:t>
            </a:r>
            <a:r>
              <a:rPr lang="ko-KR" altLang="en-US" sz="1400" dirty="0" err="1">
                <a:latin typeface="+mn-ea"/>
              </a:rPr>
              <a:t>접목형</a:t>
            </a:r>
            <a:r>
              <a:rPr lang="ko-KR" altLang="en-US" sz="1400" dirty="0">
                <a:latin typeface="+mn-ea"/>
              </a:rPr>
              <a:t> 에너지 비즈니스 활성화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98E10D9C-389C-4C5F-AA82-E342B05D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66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27" grpId="0" animBg="1"/>
      <p:bldP spid="28" grpId="0" animBg="1"/>
      <p:bldP spid="60" grpId="0" animBg="1"/>
      <p:bldP spid="10" grpId="0"/>
      <p:bldP spid="68" grpId="0"/>
      <p:bldP spid="75" grpId="0"/>
      <p:bldP spid="80" grpId="0"/>
      <p:bldP spid="29" grpId="0" build="p"/>
      <p:bldP spid="30" grpId="0" build="p"/>
      <p:bldP spid="31" grpId="0" build="p"/>
      <p:bldP spid="3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072A19-4986-43AD-89A7-8ED0FFAEDF99}"/>
              </a:ext>
            </a:extLst>
          </p:cNvPr>
          <p:cNvSpPr/>
          <p:nvPr/>
        </p:nvSpPr>
        <p:spPr>
          <a:xfrm>
            <a:off x="1330012" y="1597802"/>
            <a:ext cx="2670624" cy="1573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대상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소규모 전력중개사업자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참여조건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1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개월 동안 평균 예측 오차율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10%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이하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시험통과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정산기준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회 예측 오차율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8%</a:t>
            </a:r>
          </a:p>
          <a:p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정산금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회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3~4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원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/kWh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D0FBA99-D8B0-4003-978E-A3A664C72E73}"/>
              </a:ext>
            </a:extLst>
          </p:cNvPr>
          <p:cNvCxnSpPr/>
          <p:nvPr/>
        </p:nvCxnSpPr>
        <p:spPr>
          <a:xfrm>
            <a:off x="685800" y="3703320"/>
            <a:ext cx="10731500" cy="0"/>
          </a:xfrm>
          <a:prstGeom prst="line">
            <a:avLst/>
          </a:prstGeom>
          <a:ln>
            <a:solidFill>
              <a:srgbClr val="694FE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FBC5C3-7335-49A9-82B9-9170F81E5EFE}"/>
              </a:ext>
            </a:extLst>
          </p:cNvPr>
          <p:cNvSpPr txBox="1"/>
          <p:nvPr/>
        </p:nvSpPr>
        <p:spPr>
          <a:xfrm>
            <a:off x="636569" y="215259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6CE7CA-EBE6-4C4C-A34C-76A5223E2E40}"/>
              </a:ext>
            </a:extLst>
          </p:cNvPr>
          <p:cNvSpPr txBox="1"/>
          <p:nvPr/>
        </p:nvSpPr>
        <p:spPr>
          <a:xfrm>
            <a:off x="525337" y="4700471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330010" y="1142518"/>
            <a:ext cx="2670625" cy="400110"/>
            <a:chOff x="-4088117" y="710810"/>
            <a:chExt cx="2670625" cy="40011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62B8B26-B8C6-4ECE-BA38-9E2F99404F68}"/>
                </a:ext>
              </a:extLst>
            </p:cNvPr>
            <p:cNvSpPr/>
            <p:nvPr/>
          </p:nvSpPr>
          <p:spPr>
            <a:xfrm>
              <a:off x="-4088117" y="723731"/>
              <a:ext cx="2670625" cy="369332"/>
            </a:xfrm>
            <a:prstGeom prst="rect">
              <a:avLst/>
            </a:prstGeom>
            <a:gradFill flip="none" rotWithShape="1">
              <a:gsLst>
                <a:gs pos="0">
                  <a:srgbClr val="572CD8">
                    <a:shade val="30000"/>
                    <a:satMod val="115000"/>
                  </a:srgbClr>
                </a:gs>
                <a:gs pos="50000">
                  <a:srgbClr val="572CD8">
                    <a:shade val="67500"/>
                    <a:satMod val="115000"/>
                  </a:srgbClr>
                </a:gs>
                <a:gs pos="100000">
                  <a:srgbClr val="7B68E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3978513" y="710810"/>
              <a:ext cx="22509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발전량 </a:t>
              </a:r>
              <a:r>
                <a:rPr lang="ko-KR" altLang="en-US" sz="2000" dirty="0" err="1">
                  <a:solidFill>
                    <a:schemeClr val="bg1"/>
                  </a:solidFill>
                  <a:latin typeface="+mj-ea"/>
                  <a:ea typeface="+mj-ea"/>
                </a:rPr>
                <a:t>예측제도</a:t>
              </a:r>
              <a:endParaRPr lang="en-US" altLang="ko-KR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844747" y="1128510"/>
            <a:ext cx="2670625" cy="400110"/>
            <a:chOff x="-4088117" y="710810"/>
            <a:chExt cx="2670625" cy="40011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62B8B26-B8C6-4ECE-BA38-9E2F99404F68}"/>
                </a:ext>
              </a:extLst>
            </p:cNvPr>
            <p:cNvSpPr/>
            <p:nvPr/>
          </p:nvSpPr>
          <p:spPr>
            <a:xfrm>
              <a:off x="-4088117" y="723731"/>
              <a:ext cx="2670625" cy="369332"/>
            </a:xfrm>
            <a:prstGeom prst="rect">
              <a:avLst/>
            </a:prstGeom>
            <a:gradFill flip="none" rotWithShape="1">
              <a:gsLst>
                <a:gs pos="0">
                  <a:srgbClr val="572CD8">
                    <a:shade val="30000"/>
                    <a:satMod val="115000"/>
                  </a:srgbClr>
                </a:gs>
                <a:gs pos="50000">
                  <a:srgbClr val="572CD8">
                    <a:shade val="67500"/>
                    <a:satMod val="115000"/>
                  </a:srgbClr>
                </a:gs>
                <a:gs pos="100000">
                  <a:srgbClr val="7B68E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3978513" y="710810"/>
              <a:ext cx="16273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02. RPS 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제도</a:t>
              </a:r>
              <a:endParaRPr lang="en-US" altLang="ko-KR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560961" y="1140234"/>
            <a:ext cx="2670625" cy="400110"/>
            <a:chOff x="-4088117" y="710810"/>
            <a:chExt cx="2670625" cy="40011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62B8B26-B8C6-4ECE-BA38-9E2F99404F68}"/>
                </a:ext>
              </a:extLst>
            </p:cNvPr>
            <p:cNvSpPr/>
            <p:nvPr/>
          </p:nvSpPr>
          <p:spPr>
            <a:xfrm>
              <a:off x="-4088117" y="723731"/>
              <a:ext cx="2670625" cy="369332"/>
            </a:xfrm>
            <a:prstGeom prst="rect">
              <a:avLst/>
            </a:prstGeom>
            <a:gradFill flip="none" rotWithShape="1">
              <a:gsLst>
                <a:gs pos="0">
                  <a:srgbClr val="572CD8">
                    <a:shade val="30000"/>
                    <a:satMod val="115000"/>
                  </a:srgbClr>
                </a:gs>
                <a:gs pos="50000">
                  <a:srgbClr val="572CD8">
                    <a:shade val="67500"/>
                    <a:satMod val="115000"/>
                  </a:srgbClr>
                </a:gs>
                <a:gs pos="100000">
                  <a:srgbClr val="7B68E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-3978513" y="710810"/>
              <a:ext cx="25282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03. RPS 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제도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 (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개정안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36446D-6A45-4043-BB36-98ACB3D38DA5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4B3A16-850F-48AA-8E59-80B367AA8089}"/>
              </a:ext>
            </a:extLst>
          </p:cNvPr>
          <p:cNvSpPr txBox="1"/>
          <p:nvPr/>
        </p:nvSpPr>
        <p:spPr>
          <a:xfrm>
            <a:off x="689678" y="517489"/>
            <a:ext cx="2640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적용 효과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3D103E-0838-4EBE-8657-70AF98117575}"/>
              </a:ext>
            </a:extLst>
          </p:cNvPr>
          <p:cNvSpPr txBox="1"/>
          <p:nvPr/>
        </p:nvSpPr>
        <p:spPr>
          <a:xfrm>
            <a:off x="14993" y="122013"/>
            <a:ext cx="801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6204C3-C14A-442B-BF0F-504DBFEAD876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Benefit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383F740-106B-41B8-8A64-E4DF2A705F36}"/>
              </a:ext>
            </a:extLst>
          </p:cNvPr>
          <p:cNvSpPr/>
          <p:nvPr/>
        </p:nvSpPr>
        <p:spPr>
          <a:xfrm rot="5400000">
            <a:off x="2153754" y="3481567"/>
            <a:ext cx="1035714" cy="809624"/>
          </a:xfrm>
          <a:prstGeom prst="rightArrow">
            <a:avLst/>
          </a:prstGeom>
          <a:solidFill>
            <a:srgbClr val="694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AE26E1-AF78-4667-963A-36161B64E0A1}"/>
              </a:ext>
            </a:extLst>
          </p:cNvPr>
          <p:cNvSpPr/>
          <p:nvPr/>
        </p:nvSpPr>
        <p:spPr>
          <a:xfrm>
            <a:off x="1330011" y="4461114"/>
            <a:ext cx="2670624" cy="1205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소규모 전력중개사업자의 </a:t>
            </a:r>
            <a:endParaRPr lang="en-US" altLang="ko-KR" sz="14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설비용량 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20MW 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기준</a:t>
            </a:r>
            <a:endParaRPr lang="en-US" altLang="ko-KR" sz="14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연간 </a:t>
            </a:r>
            <a:r>
              <a:rPr lang="en-US" altLang="ko-KR" sz="1400">
                <a:solidFill>
                  <a:srgbClr val="694F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400">
                <a:solidFill>
                  <a:srgbClr val="694F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억원 수익 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발생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5F37B6-F2BC-44E4-B523-B6D7DB74CF8B}"/>
              </a:ext>
            </a:extLst>
          </p:cNvPr>
          <p:cNvSpPr/>
          <p:nvPr/>
        </p:nvSpPr>
        <p:spPr>
          <a:xfrm>
            <a:off x="4844748" y="1597802"/>
            <a:ext cx="2670624" cy="1573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+mn-ea"/>
              </a:rPr>
              <a:t>REC 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가중치</a:t>
            </a:r>
          </a:p>
          <a:p>
            <a:r>
              <a:rPr lang="en-US" altLang="ko-KR" sz="1400">
                <a:solidFill>
                  <a:schemeClr val="tx1"/>
                </a:solidFill>
                <a:latin typeface="+mn-ea"/>
              </a:rPr>
              <a:t>- PV + ESS : 4</a:t>
            </a:r>
          </a:p>
          <a:p>
            <a:r>
              <a:rPr lang="en-US" altLang="ko-KR" sz="140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단독 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PV : 0.7 ~ 1.5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5B85F04-D8B2-4160-9FA0-D12C9F891671}"/>
              </a:ext>
            </a:extLst>
          </p:cNvPr>
          <p:cNvSpPr/>
          <p:nvPr/>
        </p:nvSpPr>
        <p:spPr>
          <a:xfrm rot="5400000">
            <a:off x="5668490" y="3481567"/>
            <a:ext cx="1035714" cy="809624"/>
          </a:xfrm>
          <a:prstGeom prst="rightArrow">
            <a:avLst/>
          </a:prstGeom>
          <a:solidFill>
            <a:srgbClr val="694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632BB1-1FD4-4696-B4D7-DAABDA4F9643}"/>
              </a:ext>
            </a:extLst>
          </p:cNvPr>
          <p:cNvSpPr/>
          <p:nvPr/>
        </p:nvSpPr>
        <p:spPr>
          <a:xfrm>
            <a:off x="4844748" y="4447661"/>
            <a:ext cx="2670624" cy="12187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태양광 발전사업자</a:t>
            </a:r>
            <a:endParaRPr lang="en-US" altLang="ko-KR" sz="14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설비용량 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1MW 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기준</a:t>
            </a:r>
            <a:endParaRPr lang="en-US" altLang="ko-KR" sz="14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+mn-ea"/>
              </a:rPr>
              <a:t>PV+ESS 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단독 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PV 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발전보다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 </a:t>
            </a: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연간 </a:t>
            </a:r>
            <a:r>
              <a:rPr lang="en-US" altLang="ko-KR" sz="1400">
                <a:solidFill>
                  <a:srgbClr val="694F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r>
              <a:rPr lang="ko-KR" altLang="en-US" sz="1400">
                <a:solidFill>
                  <a:srgbClr val="694F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천만원 수익 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발생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E0A5602-422F-4676-AA47-05EB65411E74}"/>
              </a:ext>
            </a:extLst>
          </p:cNvPr>
          <p:cNvSpPr/>
          <p:nvPr/>
        </p:nvSpPr>
        <p:spPr>
          <a:xfrm>
            <a:off x="8560962" y="1597802"/>
            <a:ext cx="2670624" cy="1573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REC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가중치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충전율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안전조치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미이행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0</a:t>
            </a:r>
          </a:p>
          <a:p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충전율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안전조치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충전율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제한조치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옥내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80%,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옥외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90%)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를 의무화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충전율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안전조치 이행 시 일반인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출입여부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따른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방전량의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8%, 3%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가산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5615675-4660-4A7F-A948-14E0FA27A25F}"/>
              </a:ext>
            </a:extLst>
          </p:cNvPr>
          <p:cNvSpPr/>
          <p:nvPr/>
        </p:nvSpPr>
        <p:spPr>
          <a:xfrm rot="5400000">
            <a:off x="9384704" y="3481567"/>
            <a:ext cx="1035714" cy="809624"/>
          </a:xfrm>
          <a:prstGeom prst="rightArrow">
            <a:avLst/>
          </a:prstGeom>
          <a:solidFill>
            <a:srgbClr val="694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1CB8B79-0EBE-417E-80E7-F391D628D22C}"/>
              </a:ext>
            </a:extLst>
          </p:cNvPr>
          <p:cNvSpPr/>
          <p:nvPr/>
        </p:nvSpPr>
        <p:spPr>
          <a:xfrm>
            <a:off x="8560961" y="4676882"/>
            <a:ext cx="2670624" cy="10279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태양광 발전사업자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 1MW 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기준</a:t>
            </a:r>
            <a:endParaRPr lang="en-US" altLang="ko-KR" sz="14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안전조치 이행시 </a:t>
            </a:r>
            <a:r>
              <a:rPr lang="en-US" altLang="ko-KR" sz="1400">
                <a:solidFill>
                  <a:srgbClr val="694F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1.2</a:t>
            </a:r>
            <a:r>
              <a:rPr lang="ko-KR" altLang="en-US" sz="1400">
                <a:solidFill>
                  <a:srgbClr val="694F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억원 수익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 발생 </a:t>
            </a:r>
            <a:endParaRPr lang="en-US" altLang="ko-KR" sz="14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+mn-ea"/>
              </a:rPr>
              <a:t>충전율 안전조치 미이행시 발생되는 일간 </a:t>
            </a:r>
            <a:r>
              <a:rPr lang="en-US" altLang="ko-KR" sz="1400">
                <a:solidFill>
                  <a:srgbClr val="694F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165</a:t>
            </a:r>
            <a:r>
              <a:rPr lang="ko-KR" altLang="en-US" sz="1400">
                <a:solidFill>
                  <a:srgbClr val="694F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만원 손실 방지 </a:t>
            </a:r>
            <a:endParaRPr lang="ko-KR" altLang="en-US" sz="1400" dirty="0">
              <a:solidFill>
                <a:srgbClr val="694F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5C31A798-34C4-41FC-8C12-454BCFD2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9B96A-09EA-4746-AA12-B74707C2515D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305055-3091-4FBC-B86A-3632FAC9C28C}"/>
              </a:ext>
            </a:extLst>
          </p:cNvPr>
          <p:cNvSpPr txBox="1"/>
          <p:nvPr/>
        </p:nvSpPr>
        <p:spPr>
          <a:xfrm>
            <a:off x="689678" y="517489"/>
            <a:ext cx="290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시스템의 발전 방향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F1B1A-45B1-4836-A970-4F78D380A799}"/>
              </a:ext>
            </a:extLst>
          </p:cNvPr>
          <p:cNvSpPr txBox="1"/>
          <p:nvPr/>
        </p:nvSpPr>
        <p:spPr>
          <a:xfrm>
            <a:off x="14993" y="122013"/>
            <a:ext cx="801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C2214-0153-4EC8-9EEB-50E112F1F4D4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Benefit</a:t>
            </a:r>
            <a:endParaRPr lang="ko-KR" altLang="en-US" sz="1600">
              <a:solidFill>
                <a:srgbClr val="7965ED"/>
              </a:solidFill>
            </a:endParaRPr>
          </a:p>
        </p:txBody>
      </p:sp>
      <p:pic>
        <p:nvPicPr>
          <p:cNvPr id="39" name="Picture 2" descr="확대이미지">
            <a:extLst>
              <a:ext uri="{FF2B5EF4-FFF2-40B4-BE49-F238E27FC236}">
                <a16:creationId xmlns:a16="http://schemas.microsoft.com/office/drawing/2014/main" id="{FDDC3818-3D43-4111-ABA7-8576CF803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6"/>
          <a:stretch/>
        </p:blipFill>
        <p:spPr bwMode="auto">
          <a:xfrm>
            <a:off x="982997" y="2139280"/>
            <a:ext cx="3338375" cy="171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DFF57EFB-828D-49D2-AD46-258E25DB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09" y="1007084"/>
            <a:ext cx="3149923" cy="182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8729F6-0B2B-4709-80D1-96C19DB57BC8}"/>
              </a:ext>
            </a:extLst>
          </p:cNvPr>
          <p:cNvCxnSpPr/>
          <p:nvPr/>
        </p:nvCxnSpPr>
        <p:spPr>
          <a:xfrm flipV="1">
            <a:off x="230697" y="4570962"/>
            <a:ext cx="2471863" cy="1483360"/>
          </a:xfrm>
          <a:prstGeom prst="line">
            <a:avLst/>
          </a:prstGeom>
          <a:ln w="63500">
            <a:solidFill>
              <a:srgbClr val="694F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</p:cNvCxnSpPr>
          <p:nvPr/>
        </p:nvCxnSpPr>
        <p:spPr>
          <a:xfrm flipH="1" flipV="1">
            <a:off x="2702560" y="4570962"/>
            <a:ext cx="2428240" cy="975360"/>
          </a:xfrm>
          <a:prstGeom prst="line">
            <a:avLst/>
          </a:prstGeom>
          <a:ln w="63500">
            <a:solidFill>
              <a:srgbClr val="694F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AE6015A-7F3B-490B-91BB-10AA592C5837}"/>
              </a:ext>
            </a:extLst>
          </p:cNvPr>
          <p:cNvCxnSpPr>
            <a:cxnSpLocks/>
          </p:cNvCxnSpPr>
          <p:nvPr/>
        </p:nvCxnSpPr>
        <p:spPr>
          <a:xfrm flipV="1">
            <a:off x="5154103" y="3585130"/>
            <a:ext cx="2719897" cy="1961192"/>
          </a:xfrm>
          <a:prstGeom prst="line">
            <a:avLst/>
          </a:prstGeom>
          <a:ln w="63500">
            <a:solidFill>
              <a:srgbClr val="694F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86A047-E3BB-4F66-B102-2EDA2FF94CC3}"/>
              </a:ext>
            </a:extLst>
          </p:cNvPr>
          <p:cNvCxnSpPr>
            <a:cxnSpLocks/>
          </p:cNvCxnSpPr>
          <p:nvPr/>
        </p:nvCxnSpPr>
        <p:spPr>
          <a:xfrm flipH="1" flipV="1">
            <a:off x="7897303" y="3585130"/>
            <a:ext cx="687897" cy="630232"/>
          </a:xfrm>
          <a:prstGeom prst="line">
            <a:avLst/>
          </a:prstGeom>
          <a:ln w="63500">
            <a:solidFill>
              <a:srgbClr val="694F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380B918-6B15-42BD-97F8-FEAB905F419B}"/>
              </a:ext>
            </a:extLst>
          </p:cNvPr>
          <p:cNvCxnSpPr>
            <a:cxnSpLocks/>
          </p:cNvCxnSpPr>
          <p:nvPr/>
        </p:nvCxnSpPr>
        <p:spPr>
          <a:xfrm flipV="1">
            <a:off x="8579589" y="1619250"/>
            <a:ext cx="3447778" cy="2596112"/>
          </a:xfrm>
          <a:prstGeom prst="line">
            <a:avLst/>
          </a:prstGeom>
          <a:ln w="63500">
            <a:solidFill>
              <a:srgbClr val="694F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2547785" y="4434254"/>
            <a:ext cx="262944" cy="262944"/>
          </a:xfrm>
          <a:prstGeom prst="ellipse">
            <a:avLst/>
          </a:prstGeom>
          <a:solidFill>
            <a:srgbClr val="C8BEF4"/>
          </a:solidFill>
          <a:ln w="57150">
            <a:solidFill>
              <a:srgbClr val="694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4983205" y="5420086"/>
            <a:ext cx="262944" cy="262944"/>
          </a:xfrm>
          <a:prstGeom prst="ellipse">
            <a:avLst/>
          </a:prstGeom>
          <a:solidFill>
            <a:srgbClr val="C8BEF4"/>
          </a:solidFill>
          <a:ln w="57150">
            <a:solidFill>
              <a:srgbClr val="694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7726405" y="3417143"/>
            <a:ext cx="262944" cy="262944"/>
          </a:xfrm>
          <a:prstGeom prst="ellipse">
            <a:avLst/>
          </a:prstGeom>
          <a:solidFill>
            <a:srgbClr val="C8BEF4"/>
          </a:solidFill>
          <a:ln w="57150">
            <a:solidFill>
              <a:srgbClr val="694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D28CE31-1BAE-4C70-8590-2C5BF379D8B4}"/>
              </a:ext>
            </a:extLst>
          </p:cNvPr>
          <p:cNvSpPr/>
          <p:nvPr/>
        </p:nvSpPr>
        <p:spPr>
          <a:xfrm>
            <a:off x="8448117" y="4009445"/>
            <a:ext cx="262944" cy="262944"/>
          </a:xfrm>
          <a:prstGeom prst="ellipse">
            <a:avLst/>
          </a:prstGeom>
          <a:solidFill>
            <a:srgbClr val="C8BEF4"/>
          </a:solidFill>
          <a:ln w="57150">
            <a:solidFill>
              <a:srgbClr val="694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B06EF-76CF-4220-8D45-613D6BEF353B}"/>
              </a:ext>
            </a:extLst>
          </p:cNvPr>
          <p:cNvSpPr txBox="1"/>
          <p:nvPr/>
        </p:nvSpPr>
        <p:spPr>
          <a:xfrm>
            <a:off x="4004557" y="5779168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추가적인 모델 적용을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통한 정확도 향상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440569" y="3994178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태양광 발전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시스템 연동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5BF855-F521-422D-BCC1-C165B0B0F8AB}"/>
              </a:ext>
            </a:extLst>
          </p:cNvPr>
          <p:cNvSpPr txBox="1"/>
          <p:nvPr/>
        </p:nvSpPr>
        <p:spPr>
          <a:xfrm>
            <a:off x="6166639" y="2869615"/>
            <a:ext cx="32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ESS</a:t>
            </a:r>
            <a:r>
              <a:rPr lang="ko-KR" altLang="en-US">
                <a:latin typeface="+mj-ea"/>
                <a:ea typeface="+mj-ea"/>
              </a:rPr>
              <a:t> 연동을 통한</a:t>
            </a:r>
            <a:r>
              <a:rPr lang="en-US" altLang="ko-KR">
                <a:latin typeface="+mj-ea"/>
                <a:ea typeface="+mj-ea"/>
              </a:rPr>
              <a:t> IoT </a:t>
            </a:r>
            <a:r>
              <a:rPr lang="ko-KR" altLang="en-US">
                <a:latin typeface="+mj-ea"/>
                <a:ea typeface="+mj-ea"/>
              </a:rPr>
              <a:t>시스템 구현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7741114" y="4400624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+mj-ea"/>
                <a:ea typeface="+mj-ea"/>
              </a:rPr>
              <a:t>다양한 신재생에너지의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ko-KR" altLang="en-US">
                <a:latin typeface="+mj-ea"/>
                <a:ea typeface="+mj-ea"/>
              </a:rPr>
              <a:t>발전량 예측</a:t>
            </a:r>
          </a:p>
        </p:txBody>
      </p:sp>
      <p:sp>
        <p:nvSpPr>
          <p:cNvPr id="25" name="슬라이드 번호 개체 틀 2">
            <a:extLst>
              <a:ext uri="{FF2B5EF4-FFF2-40B4-BE49-F238E27FC236}">
                <a16:creationId xmlns:a16="http://schemas.microsoft.com/office/drawing/2014/main" id="{B61E37B8-E927-4E1D-9A74-A5F5DEAA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9" grpId="0" animBg="1"/>
      <p:bldP spid="60" grpId="0" animBg="1"/>
      <p:bldP spid="61" grpId="0" animBg="1"/>
      <p:bldP spid="21" grpId="0"/>
      <p:bldP spid="62" grpId="0"/>
      <p:bldP spid="63" grpId="0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67F7E5-417C-4EFD-8227-2D8E975B4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288DA-C190-44F1-9847-F6D8FD2D0BDE}"/>
              </a:ext>
            </a:extLst>
          </p:cNvPr>
          <p:cNvSpPr txBox="1"/>
          <p:nvPr/>
        </p:nvSpPr>
        <p:spPr>
          <a:xfrm>
            <a:off x="2199994" y="2321004"/>
            <a:ext cx="779201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8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3842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3803F24-5856-4DAC-86BC-79358342BE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CA69E-87EB-4F9F-9EB7-5476349BE70E}"/>
              </a:ext>
            </a:extLst>
          </p:cNvPr>
          <p:cNvSpPr txBox="1"/>
          <p:nvPr/>
        </p:nvSpPr>
        <p:spPr>
          <a:xfrm>
            <a:off x="1248195" y="2307629"/>
            <a:ext cx="3597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Context</a:t>
            </a:r>
            <a:endParaRPr lang="ko-KR" altLang="en-US" sz="480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BD14B-D1F1-4B64-90DC-14C42A403F11}"/>
              </a:ext>
            </a:extLst>
          </p:cNvPr>
          <p:cNvSpPr txBox="1"/>
          <p:nvPr/>
        </p:nvSpPr>
        <p:spPr>
          <a:xfrm>
            <a:off x="1158516" y="3231731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440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C19DC9-C5D2-41B9-A6B9-FC608C73EC26}"/>
              </a:ext>
            </a:extLst>
          </p:cNvPr>
          <p:cNvSpPr txBox="1"/>
          <p:nvPr/>
        </p:nvSpPr>
        <p:spPr>
          <a:xfrm>
            <a:off x="3741557" y="3231731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440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9F4392-9EF9-4014-8721-CB2BEADFBB0A}"/>
              </a:ext>
            </a:extLst>
          </p:cNvPr>
          <p:cNvSpPr txBox="1"/>
          <p:nvPr/>
        </p:nvSpPr>
        <p:spPr>
          <a:xfrm>
            <a:off x="6324598" y="3233659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440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7F198E-BA41-49C7-A00B-8E8554F2BBEC}"/>
              </a:ext>
            </a:extLst>
          </p:cNvPr>
          <p:cNvSpPr txBox="1"/>
          <p:nvPr/>
        </p:nvSpPr>
        <p:spPr>
          <a:xfrm>
            <a:off x="8907639" y="3231730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440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6886DB-9FF6-41D7-BC85-6E4CA3AB830B}"/>
              </a:ext>
            </a:extLst>
          </p:cNvPr>
          <p:cNvSpPr/>
          <p:nvPr/>
        </p:nvSpPr>
        <p:spPr>
          <a:xfrm flipV="1">
            <a:off x="976259" y="3157223"/>
            <a:ext cx="10296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1537A3-47B8-473B-9634-35A5D97E381C}"/>
              </a:ext>
            </a:extLst>
          </p:cNvPr>
          <p:cNvSpPr txBox="1"/>
          <p:nvPr/>
        </p:nvSpPr>
        <p:spPr>
          <a:xfrm>
            <a:off x="1158516" y="3900126"/>
            <a:ext cx="233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Problem &amp; Solution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3E38EC-6053-4F33-B767-D4CBADC51C7F}"/>
              </a:ext>
            </a:extLst>
          </p:cNvPr>
          <p:cNvSpPr txBox="1"/>
          <p:nvPr/>
        </p:nvSpPr>
        <p:spPr>
          <a:xfrm>
            <a:off x="1162947" y="4273688"/>
            <a:ext cx="32304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아이디어 선정배경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태양광 발전사업과 </a:t>
            </a:r>
            <a:r>
              <a:rPr lang="en-US" altLang="ko-KR" sz="1400">
                <a:solidFill>
                  <a:schemeClr val="bg1"/>
                </a:solidFill>
              </a:rPr>
              <a:t>ESS </a:t>
            </a:r>
            <a:r>
              <a:rPr lang="ko-KR" altLang="en-US" sz="1400">
                <a:solidFill>
                  <a:schemeClr val="bg1"/>
                </a:solidFill>
              </a:rPr>
              <a:t>시스템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아이디어 목표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274A63-3E3A-4280-A216-F6EB02B611B2}"/>
              </a:ext>
            </a:extLst>
          </p:cNvPr>
          <p:cNvSpPr txBox="1"/>
          <p:nvPr/>
        </p:nvSpPr>
        <p:spPr>
          <a:xfrm>
            <a:off x="3747311" y="3900126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Methodolgy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E5B388-23F4-4A49-BE68-A065F83F138F}"/>
              </a:ext>
            </a:extLst>
          </p:cNvPr>
          <p:cNvSpPr txBox="1"/>
          <p:nvPr/>
        </p:nvSpPr>
        <p:spPr>
          <a:xfrm>
            <a:off x="3751742" y="4273688"/>
            <a:ext cx="32304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 sz="1400">
                <a:solidFill>
                  <a:schemeClr val="bg1"/>
                </a:solidFill>
              </a:rPr>
              <a:t>Process</a:t>
            </a:r>
          </a:p>
          <a:p>
            <a:r>
              <a:rPr lang="it-IT" altLang="ko-KR" sz="1400">
                <a:solidFill>
                  <a:schemeClr val="bg1"/>
                </a:solidFill>
              </a:rPr>
              <a:t>Dataset</a:t>
            </a:r>
          </a:p>
          <a:p>
            <a:r>
              <a:rPr lang="it-IT" altLang="ko-KR" sz="1400">
                <a:solidFill>
                  <a:schemeClr val="bg1"/>
                </a:solidFill>
              </a:rPr>
              <a:t>Data Imputation</a:t>
            </a:r>
          </a:p>
          <a:p>
            <a:r>
              <a:rPr lang="it-IT" altLang="ko-KR" sz="140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DB18AC-4581-4961-B867-A3EDAAB330B6}"/>
              </a:ext>
            </a:extLst>
          </p:cNvPr>
          <p:cNvSpPr txBox="1"/>
          <p:nvPr/>
        </p:nvSpPr>
        <p:spPr>
          <a:xfrm>
            <a:off x="6324727" y="39043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Application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983A20-8EF5-4EDD-8B60-E861CAB8CEA3}"/>
              </a:ext>
            </a:extLst>
          </p:cNvPr>
          <p:cNvSpPr txBox="1"/>
          <p:nvPr/>
        </p:nvSpPr>
        <p:spPr>
          <a:xfrm>
            <a:off x="6329158" y="4277918"/>
            <a:ext cx="3230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Flow Chart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CD95ED-ECDF-45E5-B422-D3DEDCC3D24C}"/>
              </a:ext>
            </a:extLst>
          </p:cNvPr>
          <p:cNvSpPr txBox="1"/>
          <p:nvPr/>
        </p:nvSpPr>
        <p:spPr>
          <a:xfrm>
            <a:off x="8902143" y="3904356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Benefit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140667-2AD0-461D-8BA3-A18734A7AD21}"/>
              </a:ext>
            </a:extLst>
          </p:cNvPr>
          <p:cNvSpPr txBox="1"/>
          <p:nvPr/>
        </p:nvSpPr>
        <p:spPr>
          <a:xfrm>
            <a:off x="8906574" y="4277918"/>
            <a:ext cx="32304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기대효과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서비스 적용 효과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시스템의 발전 방향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스마트 그리드와 서비스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923055-8772-41B4-AA06-1C418933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3241" y="644657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>
                <a:solidFill>
                  <a:schemeClr val="bg1"/>
                </a:solidFill>
              </a:rPr>
              <a:t>2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5" grpId="0"/>
      <p:bldP spid="18" grpId="0"/>
      <p:bldP spid="21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358F5-ABA0-4682-AE3E-B0F76260EA0B}"/>
              </a:ext>
            </a:extLst>
          </p:cNvPr>
          <p:cNvSpPr txBox="1"/>
          <p:nvPr/>
        </p:nvSpPr>
        <p:spPr>
          <a:xfrm>
            <a:off x="598238" y="214346"/>
            <a:ext cx="3988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수익산출기준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발전량 </a:t>
            </a:r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예측제도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B2547-F709-4ACC-AD9B-FC5874344C37}"/>
              </a:ext>
            </a:extLst>
          </p:cNvPr>
          <p:cNvSpPr txBox="1"/>
          <p:nvPr/>
        </p:nvSpPr>
        <p:spPr>
          <a:xfrm>
            <a:off x="14992" y="122013"/>
            <a:ext cx="960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*</a:t>
            </a:r>
            <a:endParaRPr lang="ko-KR" altLang="en-US" sz="6600" dirty="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193782"/>
              </p:ext>
            </p:extLst>
          </p:nvPr>
        </p:nvGraphicFramePr>
        <p:xfrm>
          <a:off x="598237" y="1230006"/>
          <a:ext cx="11073810" cy="23603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8973">
                  <a:extLst>
                    <a:ext uri="{9D8B030D-6E8A-4147-A177-3AD203B41FA5}">
                      <a16:colId xmlns:a16="http://schemas.microsoft.com/office/drawing/2014/main" val="1391114575"/>
                    </a:ext>
                  </a:extLst>
                </a:gridCol>
                <a:gridCol w="1478973">
                  <a:extLst>
                    <a:ext uri="{9D8B030D-6E8A-4147-A177-3AD203B41FA5}">
                      <a16:colId xmlns:a16="http://schemas.microsoft.com/office/drawing/2014/main" val="2113958902"/>
                    </a:ext>
                  </a:extLst>
                </a:gridCol>
                <a:gridCol w="1478973">
                  <a:extLst>
                    <a:ext uri="{9D8B030D-6E8A-4147-A177-3AD203B41FA5}">
                      <a16:colId xmlns:a16="http://schemas.microsoft.com/office/drawing/2014/main" val="258396095"/>
                    </a:ext>
                  </a:extLst>
                </a:gridCol>
                <a:gridCol w="6636891">
                  <a:extLst>
                    <a:ext uri="{9D8B030D-6E8A-4147-A177-3AD203B41FA5}">
                      <a16:colId xmlns:a16="http://schemas.microsoft.com/office/drawing/2014/main" val="682416256"/>
                    </a:ext>
                  </a:extLst>
                </a:gridCol>
              </a:tblGrid>
              <a:tr h="295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Variable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　</a:t>
                      </a:r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Value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Unit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Reference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732586"/>
                  </a:ext>
                </a:extLst>
              </a:tr>
              <a:tr h="29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정산금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주 </a:t>
                      </a:r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</a:rPr>
                        <a:t>회 </a:t>
                      </a:r>
                      <a:r>
                        <a:rPr lang="en-US" altLang="ko-KR" sz="1100" u="none" strike="noStrike" dirty="0">
                          <a:effectLst/>
                        </a:rPr>
                        <a:t>3~4</a:t>
                      </a:r>
                      <a:r>
                        <a:rPr lang="ko-KR" altLang="en-US" sz="1100" u="none" strike="noStrike" dirty="0">
                          <a:effectLst/>
                        </a:rPr>
                        <a:t>원</a:t>
                      </a:r>
                      <a:r>
                        <a:rPr lang="en-US" altLang="ko-KR" sz="1100" u="none" strike="noStrike" dirty="0">
                          <a:effectLst/>
                        </a:rPr>
                        <a:t>/kWh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766643"/>
                  </a:ext>
                </a:extLst>
              </a:tr>
              <a:tr h="29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집합전력자원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소규모 전력중개사업자 기준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603995"/>
                  </a:ext>
                </a:extLst>
              </a:tr>
              <a:tr h="29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태양광평균발전시간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https://www.energydaily.co.kr/news/articleView.html?idxno=111883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5340061"/>
                  </a:ext>
                </a:extLst>
              </a:tr>
              <a:tr h="29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연간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발전시간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1,460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14566993"/>
                  </a:ext>
                </a:extLst>
              </a:tr>
              <a:tr h="29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연간 발전량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29,200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2508146"/>
                  </a:ext>
                </a:extLst>
              </a:tr>
              <a:tr h="29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연간 수익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 </a:t>
                      </a:r>
                      <a:r>
                        <a:rPr lang="en-US" altLang="ko-KR" sz="1100" u="none" strike="noStrike" dirty="0">
                          <a:effectLst/>
                        </a:rPr>
                        <a:t>102,200,000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2442409"/>
                  </a:ext>
                </a:extLst>
              </a:tr>
              <a:tr h="295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연간 수익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10,220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631291"/>
                  </a:ext>
                </a:extLst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/>
        </p:nvGraphicFramePr>
        <p:xfrm>
          <a:off x="6499860" y="3958045"/>
          <a:ext cx="4556760" cy="2690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/>
          <p:cNvGraphicFramePr>
            <a:graphicFrameLocks/>
          </p:cNvGraphicFramePr>
          <p:nvPr/>
        </p:nvGraphicFramePr>
        <p:xfrm>
          <a:off x="1112109" y="3858491"/>
          <a:ext cx="4154286" cy="2999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931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358F5-ABA0-4682-AE3E-B0F76260EA0B}"/>
              </a:ext>
            </a:extLst>
          </p:cNvPr>
          <p:cNvSpPr txBox="1"/>
          <p:nvPr/>
        </p:nvSpPr>
        <p:spPr>
          <a:xfrm>
            <a:off x="598238" y="214346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수익산출기준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RPS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B2547-F709-4ACC-AD9B-FC5874344C37}"/>
              </a:ext>
            </a:extLst>
          </p:cNvPr>
          <p:cNvSpPr txBox="1"/>
          <p:nvPr/>
        </p:nvSpPr>
        <p:spPr>
          <a:xfrm>
            <a:off x="14992" y="122013"/>
            <a:ext cx="960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*</a:t>
            </a:r>
            <a:endParaRPr lang="ko-KR" altLang="en-US" sz="6600" dirty="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90467"/>
              </p:ext>
            </p:extLst>
          </p:nvPr>
        </p:nvGraphicFramePr>
        <p:xfrm>
          <a:off x="755440" y="768344"/>
          <a:ext cx="10907021" cy="18479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444677">
                  <a:extLst>
                    <a:ext uri="{9D8B030D-6E8A-4147-A177-3AD203B41FA5}">
                      <a16:colId xmlns:a16="http://schemas.microsoft.com/office/drawing/2014/main" val="3650509273"/>
                    </a:ext>
                  </a:extLst>
                </a:gridCol>
                <a:gridCol w="1272968">
                  <a:extLst>
                    <a:ext uri="{9D8B030D-6E8A-4147-A177-3AD203B41FA5}">
                      <a16:colId xmlns:a16="http://schemas.microsoft.com/office/drawing/2014/main" val="3837916823"/>
                    </a:ext>
                  </a:extLst>
                </a:gridCol>
                <a:gridCol w="766675">
                  <a:extLst>
                    <a:ext uri="{9D8B030D-6E8A-4147-A177-3AD203B41FA5}">
                      <a16:colId xmlns:a16="http://schemas.microsoft.com/office/drawing/2014/main" val="86543412"/>
                    </a:ext>
                  </a:extLst>
                </a:gridCol>
                <a:gridCol w="6422701">
                  <a:extLst>
                    <a:ext uri="{9D8B030D-6E8A-4147-A177-3AD203B41FA5}">
                      <a16:colId xmlns:a16="http://schemas.microsoft.com/office/drawing/2014/main" val="1683826961"/>
                    </a:ext>
                  </a:extLst>
                </a:gridCol>
              </a:tblGrid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Variable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　</a:t>
                      </a:r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Value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Unit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Reference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791338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SMP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원</a:t>
                      </a:r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/</a:t>
                      </a:r>
                      <a:r>
                        <a:rPr lang="en-US" sz="1100" u="none" strike="noStrike">
                          <a:effectLst/>
                          <a:latin typeface="+mj-lt"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2021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년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6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SMP </a:t>
                      </a:r>
                      <a:r>
                        <a:rPr lang="ko-KR" altLang="en-US" sz="1100" u="none" strike="noStrike" dirty="0" err="1">
                          <a:effectLst/>
                          <a:latin typeface="+mj-lt"/>
                        </a:rPr>
                        <a:t>육지가격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 평균</a:t>
                      </a:r>
                      <a:r>
                        <a:rPr lang="ko-KR" altLang="en-US" sz="1100" u="none" strike="noStrike" baseline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effectLst/>
                          <a:latin typeface="+mj-lt"/>
                        </a:rPr>
                        <a:t>(KPX)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3138225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PV+ESS REC 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가중치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4422454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</a:rPr>
                        <a:t>PV REC </a:t>
                      </a:r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가중치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일반부지에 설치하고 설비용량 </a:t>
                      </a:r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100kW</a:t>
                      </a:r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부터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7673039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</a:rPr>
                        <a:t>REC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30,047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원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MWh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2021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년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7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13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일 기준</a:t>
                      </a:r>
                      <a:r>
                        <a:rPr lang="ko-KR" altLang="en-US" sz="1100" u="none" strike="noStrike" baseline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(KPX)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0729127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설비용량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kW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가정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2922540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ESS </a:t>
                      </a:r>
                      <a:r>
                        <a:rPr lang="ko-KR" altLang="en-US" sz="1100" u="none" strike="noStrike" dirty="0" err="1">
                          <a:effectLst/>
                          <a:latin typeface="+mj-lt"/>
                        </a:rPr>
                        <a:t>충전용량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274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kWh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LG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전자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100kW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급 태양광 발전용 </a:t>
                      </a:r>
                      <a:r>
                        <a:rPr lang="ko-KR" altLang="en-US" sz="1100" u="none" strike="noStrike" dirty="0" err="1">
                          <a:effectLst/>
                          <a:latin typeface="+mj-lt"/>
                        </a:rPr>
                        <a:t>올인원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ESS 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제품 기준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652914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</a:rPr>
                        <a:t>SOC </a:t>
                      </a:r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제한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80%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+mj-lt"/>
                        </a:rPr>
                        <a:t>충전율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 안전조치 옥내 기준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5413377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태양광평균발전시간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https://www.energydaily.co.kr/news/articleView.html?idxno=111883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8371338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724653"/>
              </p:ext>
            </p:extLst>
          </p:nvPr>
        </p:nvGraphicFramePr>
        <p:xfrm>
          <a:off x="755440" y="2793871"/>
          <a:ext cx="4221674" cy="19964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01493">
                  <a:extLst>
                    <a:ext uri="{9D8B030D-6E8A-4147-A177-3AD203B41FA5}">
                      <a16:colId xmlns:a16="http://schemas.microsoft.com/office/drawing/2014/main" val="2596654824"/>
                    </a:ext>
                  </a:extLst>
                </a:gridCol>
                <a:gridCol w="1198411">
                  <a:extLst>
                    <a:ext uri="{9D8B030D-6E8A-4147-A177-3AD203B41FA5}">
                      <a16:colId xmlns:a16="http://schemas.microsoft.com/office/drawing/2014/main" val="3911367729"/>
                    </a:ext>
                  </a:extLst>
                </a:gridCol>
                <a:gridCol w="721770">
                  <a:extLst>
                    <a:ext uri="{9D8B030D-6E8A-4147-A177-3AD203B41FA5}">
                      <a16:colId xmlns:a16="http://schemas.microsoft.com/office/drawing/2014/main" val="2594778001"/>
                    </a:ext>
                  </a:extLst>
                </a:gridCol>
              </a:tblGrid>
              <a:tr h="22098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PV 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단독 발전 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29195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태양광 하루 발전량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11189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발전시간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1,460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412283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발전량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146,000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967374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</a:t>
                      </a:r>
                      <a:r>
                        <a:rPr lang="en-US" sz="1100" u="none" strike="noStrike">
                          <a:effectLst/>
                        </a:rPr>
                        <a:t>SMP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  </a:t>
                      </a:r>
                      <a:r>
                        <a:rPr lang="en-US" altLang="ko-KR" sz="1100" u="none" strike="noStrike">
                          <a:effectLst/>
                        </a:rPr>
                        <a:t>12,118,000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312376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</a:t>
                      </a:r>
                      <a:r>
                        <a:rPr lang="en-US" sz="1100" u="none" strike="noStrike">
                          <a:effectLst/>
                        </a:rPr>
                        <a:t>SMP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1,212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13672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</a:t>
                      </a:r>
                      <a:r>
                        <a:rPr lang="en-US" sz="1100" u="none" strike="noStrike">
                          <a:effectLst/>
                        </a:rPr>
                        <a:t>REC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4,386,862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9598125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</a:t>
                      </a:r>
                      <a:r>
                        <a:rPr lang="en-US" sz="1100" u="none" strike="noStrike">
                          <a:effectLst/>
                        </a:rPr>
                        <a:t>REC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   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439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989883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총 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1,650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만원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89854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6531"/>
              </p:ext>
            </p:extLst>
          </p:nvPr>
        </p:nvGraphicFramePr>
        <p:xfrm>
          <a:off x="5153308" y="2797681"/>
          <a:ext cx="3937000" cy="39852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404286554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99756256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17864961"/>
                    </a:ext>
                  </a:extLst>
                </a:gridCol>
              </a:tblGrid>
              <a:tr h="22098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PV+ESS 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발전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012381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태양광 하루 발전량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57441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연간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발전시간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>
                          <a:effectLst/>
                        </a:rPr>
                        <a:t>1,460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65850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발전량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146,000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242919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ESS </a:t>
                      </a:r>
                      <a:r>
                        <a:rPr lang="ko-KR" altLang="en-US" sz="1100" u="none" strike="noStrike">
                          <a:effectLst/>
                        </a:rPr>
                        <a:t>하루 충전량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225816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충전량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100,010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013651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PV+ESS SMP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</a:t>
                      </a:r>
                      <a:r>
                        <a:rPr lang="en-US" altLang="ko-KR" sz="1100" u="none" strike="noStrike">
                          <a:effectLst/>
                        </a:rPr>
                        <a:t>8,300,830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8826555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PV+ESS SMP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   </a:t>
                      </a:r>
                      <a:r>
                        <a:rPr lang="en-US" altLang="ko-KR" sz="1100" u="none" strike="noStrike">
                          <a:effectLst/>
                        </a:rPr>
                        <a:t>830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7574687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PV+ESS REC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</a:t>
                      </a:r>
                      <a:r>
                        <a:rPr lang="en-US" altLang="ko-KR" sz="1100" u="none" strike="noStrike">
                          <a:effectLst/>
                        </a:rPr>
                        <a:t>12,020,002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887986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PV+ESS REC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>
                          <a:effectLst/>
                        </a:rPr>
                        <a:t>1,202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88407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PV+ESS </a:t>
                      </a:r>
                      <a:r>
                        <a:rPr lang="ko-KR" altLang="en-US" sz="1100" u="none" strike="noStrike">
                          <a:effectLst/>
                        </a:rPr>
                        <a:t>총 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>
                          <a:effectLst/>
                        </a:rPr>
                        <a:t>2,032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5053875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PV </a:t>
                      </a:r>
                      <a:r>
                        <a:rPr lang="ko-KR" altLang="en-US" sz="1100" u="none" strike="noStrike">
                          <a:effectLst/>
                        </a:rPr>
                        <a:t>단독 연간 정산발전량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</a:t>
                      </a:r>
                      <a:r>
                        <a:rPr lang="en-US" altLang="ko-KR" sz="1100" u="none" strike="noStrike">
                          <a:effectLst/>
                        </a:rPr>
                        <a:t>45,990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574944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 SMP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</a:t>
                      </a:r>
                      <a:r>
                        <a:rPr lang="en-US" altLang="ko-KR" sz="1100" u="none" strike="noStrike">
                          <a:effectLst/>
                        </a:rPr>
                        <a:t>3,817,170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80084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 SMP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   </a:t>
                      </a:r>
                      <a:r>
                        <a:rPr lang="en-US" altLang="ko-KR" sz="1100" u="none" strike="noStrike">
                          <a:effectLst/>
                        </a:rPr>
                        <a:t>382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130449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 REC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</a:t>
                      </a:r>
                      <a:r>
                        <a:rPr lang="en-US" altLang="ko-KR" sz="1100" u="none" strike="noStrike">
                          <a:effectLst/>
                        </a:rPr>
                        <a:t>1,381,862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69378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 REC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   </a:t>
                      </a:r>
                      <a:r>
                        <a:rPr lang="en-US" altLang="ko-KR" sz="1100" u="none" strike="noStrike">
                          <a:effectLst/>
                        </a:rPr>
                        <a:t>138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728813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 </a:t>
                      </a:r>
                      <a:r>
                        <a:rPr lang="ko-KR" altLang="en-US" sz="1100" u="none" strike="noStrike">
                          <a:effectLst/>
                        </a:rPr>
                        <a:t>단독 총수익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   </a:t>
                      </a:r>
                      <a:r>
                        <a:rPr lang="en-US" altLang="ko-KR" sz="1100" u="none" strike="noStrike">
                          <a:effectLst/>
                        </a:rPr>
                        <a:t>520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17251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연간 총 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>
                          <a:effectLst/>
                        </a:rPr>
                        <a:t>2,552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만원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526963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266502" y="2793871"/>
          <a:ext cx="2395959" cy="670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6184">
                  <a:extLst>
                    <a:ext uri="{9D8B030D-6E8A-4147-A177-3AD203B41FA5}">
                      <a16:colId xmlns:a16="http://schemas.microsoft.com/office/drawing/2014/main" val="407553095"/>
                    </a:ext>
                  </a:extLst>
                </a:gridCol>
                <a:gridCol w="680144">
                  <a:extLst>
                    <a:ext uri="{9D8B030D-6E8A-4147-A177-3AD203B41FA5}">
                      <a16:colId xmlns:a16="http://schemas.microsoft.com/office/drawing/2014/main" val="2230372040"/>
                    </a:ext>
                  </a:extLst>
                </a:gridCol>
                <a:gridCol w="409631">
                  <a:extLst>
                    <a:ext uri="{9D8B030D-6E8A-4147-A177-3AD203B41FA5}">
                      <a16:colId xmlns:a16="http://schemas.microsoft.com/office/drawing/2014/main" val="1006802867"/>
                    </a:ext>
                  </a:extLst>
                </a:gridCol>
              </a:tblGrid>
              <a:tr h="22098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PV+ESS</a:t>
                      </a:r>
                      <a:r>
                        <a:rPr lang="en-US" altLang="ko-KR" sz="1100" b="1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발전 수익 </a:t>
                      </a:r>
                      <a:r>
                        <a:rPr lang="en-US" altLang="ko-KR" sz="1100" b="1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– PV </a:t>
                      </a:r>
                      <a:r>
                        <a:rPr lang="ko-KR" altLang="en-US" sz="1100" b="1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단독 발전 수익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198063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100kW</a:t>
                      </a:r>
                      <a:r>
                        <a:rPr lang="ko-KR" altLang="en-US" sz="1100" u="none" strike="noStrike" dirty="0">
                          <a:effectLst/>
                        </a:rPr>
                        <a:t>급 차액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902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만원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17453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1MW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급 차액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 dirty="0">
                          <a:effectLst/>
                        </a:rPr>
                        <a:t>9,015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만원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95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159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358F5-ABA0-4682-AE3E-B0F76260EA0B}"/>
              </a:ext>
            </a:extLst>
          </p:cNvPr>
          <p:cNvSpPr txBox="1"/>
          <p:nvPr/>
        </p:nvSpPr>
        <p:spPr>
          <a:xfrm>
            <a:off x="598238" y="214346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수익산출기준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RPS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제도 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개정안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– </a:t>
            </a:r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충전량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안전조치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B2547-F709-4ACC-AD9B-FC5874344C37}"/>
              </a:ext>
            </a:extLst>
          </p:cNvPr>
          <p:cNvSpPr txBox="1"/>
          <p:nvPr/>
        </p:nvSpPr>
        <p:spPr>
          <a:xfrm>
            <a:off x="14992" y="122013"/>
            <a:ext cx="960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*</a:t>
            </a:r>
            <a:endParaRPr lang="ko-KR" altLang="en-US" sz="6600" dirty="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15430"/>
              </p:ext>
            </p:extLst>
          </p:nvPr>
        </p:nvGraphicFramePr>
        <p:xfrm>
          <a:off x="755440" y="768344"/>
          <a:ext cx="10907021" cy="18479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444677">
                  <a:extLst>
                    <a:ext uri="{9D8B030D-6E8A-4147-A177-3AD203B41FA5}">
                      <a16:colId xmlns:a16="http://schemas.microsoft.com/office/drawing/2014/main" val="3650509273"/>
                    </a:ext>
                  </a:extLst>
                </a:gridCol>
                <a:gridCol w="1272968">
                  <a:extLst>
                    <a:ext uri="{9D8B030D-6E8A-4147-A177-3AD203B41FA5}">
                      <a16:colId xmlns:a16="http://schemas.microsoft.com/office/drawing/2014/main" val="3837916823"/>
                    </a:ext>
                  </a:extLst>
                </a:gridCol>
                <a:gridCol w="766675">
                  <a:extLst>
                    <a:ext uri="{9D8B030D-6E8A-4147-A177-3AD203B41FA5}">
                      <a16:colId xmlns:a16="http://schemas.microsoft.com/office/drawing/2014/main" val="86543412"/>
                    </a:ext>
                  </a:extLst>
                </a:gridCol>
                <a:gridCol w="6422701">
                  <a:extLst>
                    <a:ext uri="{9D8B030D-6E8A-4147-A177-3AD203B41FA5}">
                      <a16:colId xmlns:a16="http://schemas.microsoft.com/office/drawing/2014/main" val="1683826961"/>
                    </a:ext>
                  </a:extLst>
                </a:gridCol>
              </a:tblGrid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Variable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　</a:t>
                      </a:r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Value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Unit</a:t>
                      </a:r>
                      <a:r>
                        <a:rPr lang="ko-KR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Reference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791338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SMP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원</a:t>
                      </a:r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/</a:t>
                      </a:r>
                      <a:r>
                        <a:rPr lang="en-US" sz="1100" u="none" strike="noStrike">
                          <a:effectLst/>
                          <a:latin typeface="+mj-lt"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2021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년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6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SMP </a:t>
                      </a:r>
                      <a:r>
                        <a:rPr lang="ko-KR" altLang="en-US" sz="1100" u="none" strike="noStrike" dirty="0" err="1">
                          <a:effectLst/>
                          <a:latin typeface="+mj-lt"/>
                        </a:rPr>
                        <a:t>육지가격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 평균</a:t>
                      </a:r>
                      <a:r>
                        <a:rPr lang="ko-KR" altLang="en-US" sz="1100" u="none" strike="noStrike" baseline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effectLst/>
                          <a:latin typeface="+mj-lt"/>
                        </a:rPr>
                        <a:t>(KPX)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3138225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PV+ESS REC 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가중치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4422454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</a:rPr>
                        <a:t>PV REC </a:t>
                      </a:r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가중치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일반부지에 설치하고 설비용량 </a:t>
                      </a:r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100kW</a:t>
                      </a:r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부터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7673039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</a:rPr>
                        <a:t>REC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30,047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원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MWh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2021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년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7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13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일 기준</a:t>
                      </a:r>
                      <a:r>
                        <a:rPr lang="ko-KR" altLang="en-US" sz="1100" u="none" strike="noStrike" baseline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(KPX)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0729127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설비용량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kW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가정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2922540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ESS </a:t>
                      </a:r>
                      <a:r>
                        <a:rPr lang="ko-KR" altLang="en-US" sz="1100" u="none" strike="noStrike" dirty="0" err="1">
                          <a:effectLst/>
                          <a:latin typeface="+mj-lt"/>
                        </a:rPr>
                        <a:t>충전용량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274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kWh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LG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전자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100kW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급 태양광 발전용 </a:t>
                      </a:r>
                      <a:r>
                        <a:rPr lang="ko-KR" altLang="en-US" sz="1100" u="none" strike="noStrike" dirty="0" err="1">
                          <a:effectLst/>
                          <a:latin typeface="+mj-lt"/>
                        </a:rPr>
                        <a:t>올인원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ESS 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제품 기준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652914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</a:rPr>
                        <a:t>SOC </a:t>
                      </a:r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제한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80%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+mj-lt"/>
                        </a:rPr>
                        <a:t>충전율</a:t>
                      </a:r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 안전조치 옥내 기준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5413377"/>
                  </a:ext>
                </a:extLst>
              </a:tr>
              <a:tr h="205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태양광평균발전시간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+mj-lt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lt"/>
                        </a:rPr>
                        <a:t>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https://www.energydaily.co.kr/news/articleView.html?idxno=111883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837133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449838"/>
              </p:ext>
            </p:extLst>
          </p:nvPr>
        </p:nvGraphicFramePr>
        <p:xfrm>
          <a:off x="6208949" y="3695412"/>
          <a:ext cx="5453511" cy="27581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281350">
                  <a:extLst>
                    <a:ext uri="{9D8B030D-6E8A-4147-A177-3AD203B41FA5}">
                      <a16:colId xmlns:a16="http://schemas.microsoft.com/office/drawing/2014/main" val="390598175"/>
                    </a:ext>
                  </a:extLst>
                </a:gridCol>
                <a:gridCol w="1355675">
                  <a:extLst>
                    <a:ext uri="{9D8B030D-6E8A-4147-A177-3AD203B41FA5}">
                      <a16:colId xmlns:a16="http://schemas.microsoft.com/office/drawing/2014/main" val="1072909124"/>
                    </a:ext>
                  </a:extLst>
                </a:gridCol>
                <a:gridCol w="816486">
                  <a:extLst>
                    <a:ext uri="{9D8B030D-6E8A-4147-A177-3AD203B41FA5}">
                      <a16:colId xmlns:a16="http://schemas.microsoft.com/office/drawing/2014/main" val="947948278"/>
                    </a:ext>
                  </a:extLst>
                </a:gridCol>
              </a:tblGrid>
              <a:tr h="24996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충전율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안전조치 </a:t>
                      </a: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이행시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2190615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발전량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가산율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8%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4411553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PV+ESS </a:t>
                      </a:r>
                      <a:r>
                        <a:rPr lang="ko-KR" altLang="en-US" sz="1100" u="none" strike="noStrike">
                          <a:effectLst/>
                        </a:rPr>
                        <a:t>가산 발전량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>
                          <a:effectLst/>
                        </a:rPr>
                        <a:t>5,809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4315612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PV+ESS </a:t>
                      </a:r>
                      <a:r>
                        <a:rPr lang="ko-KR" altLang="en-US" sz="1100" u="none" strike="noStrike">
                          <a:effectLst/>
                        </a:rPr>
                        <a:t>가산 발전량 </a:t>
                      </a:r>
                      <a:r>
                        <a:rPr lang="en-US" altLang="ko-KR" sz="1100" u="none" strike="noStrike">
                          <a:effectLst/>
                        </a:rPr>
                        <a:t>SMP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482,130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46311501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PV+ESS </a:t>
                      </a:r>
                      <a:r>
                        <a:rPr lang="ko-KR" altLang="en-US" sz="1100" u="none" strike="noStrike">
                          <a:effectLst/>
                        </a:rPr>
                        <a:t>가산 발전량 </a:t>
                      </a:r>
                      <a:r>
                        <a:rPr lang="en-US" altLang="ko-KR" sz="1100" u="none" strike="noStrike">
                          <a:effectLst/>
                        </a:rPr>
                        <a:t>SMP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    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48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158602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PV+ESS </a:t>
                      </a:r>
                      <a:r>
                        <a:rPr lang="ko-KR" altLang="en-US" sz="1100" u="none" strike="noStrike">
                          <a:effectLst/>
                        </a:rPr>
                        <a:t>가산 발전량 </a:t>
                      </a:r>
                      <a:r>
                        <a:rPr lang="en-US" altLang="ko-KR" sz="1100" u="none" strike="noStrike">
                          <a:effectLst/>
                        </a:rPr>
                        <a:t>REC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698,148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2243526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PV+ESS </a:t>
                      </a:r>
                      <a:r>
                        <a:rPr lang="ko-KR" altLang="en-US" sz="1100" u="none" strike="noStrike">
                          <a:effectLst/>
                        </a:rPr>
                        <a:t>가산 발전량 </a:t>
                      </a:r>
                      <a:r>
                        <a:rPr lang="en-US" altLang="ko-KR" sz="1100" u="none" strike="noStrike">
                          <a:effectLst/>
                        </a:rPr>
                        <a:t>REC </a:t>
                      </a:r>
                      <a:r>
                        <a:rPr lang="ko-KR" altLang="en-US" sz="1100" u="none" strike="noStrike">
                          <a:effectLst/>
                        </a:rPr>
                        <a:t>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             </a:t>
                      </a:r>
                      <a:r>
                        <a:rPr lang="en-US" altLang="ko-KR" sz="1100" u="none" strike="noStrike">
                          <a:effectLst/>
                        </a:rPr>
                        <a:t>70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3375115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PV+ESS </a:t>
                      </a:r>
                      <a:r>
                        <a:rPr lang="ko-KR" altLang="en-US" sz="1100" u="none" strike="noStrike">
                          <a:effectLst/>
                        </a:rPr>
                        <a:t>가산 발전량 총 수익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            </a:t>
                      </a:r>
                      <a:r>
                        <a:rPr lang="en-US" altLang="ko-KR" sz="1100" u="none" strike="noStrike">
                          <a:effectLst/>
                        </a:rPr>
                        <a:t>118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6511938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1MW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급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PV+ESS 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가산 발전량 총 수익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u="none" strike="noStrike" dirty="0">
                          <a:effectLst/>
                        </a:rPr>
                        <a:t>        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11,803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만원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419730"/>
                  </a:ext>
                </a:extLst>
              </a:tr>
              <a:tr h="2499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PV+ESS </a:t>
                      </a:r>
                      <a:r>
                        <a:rPr lang="ko-KR" altLang="en-US" sz="1100" u="none" strike="noStrike">
                          <a:effectLst/>
                        </a:rPr>
                        <a:t>가산 발전량 총 수익</a:t>
                      </a:r>
                      <a:r>
                        <a:rPr lang="en-US" altLang="ko-KR" sz="1100" u="none" strike="noStrike">
                          <a:effectLst/>
                        </a:rPr>
                        <a:t>/kWh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en-US" sz="1100" u="none" strike="noStrike">
                          <a:effectLst/>
                        </a:rPr>
                        <a:t>kWh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2255706"/>
                  </a:ext>
                </a:extLst>
              </a:tr>
              <a:tr h="2585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PV+ESS </a:t>
                      </a:r>
                      <a:r>
                        <a:rPr lang="ko-KR" altLang="en-US" sz="1100" u="none" strike="noStrike">
                          <a:effectLst/>
                        </a:rPr>
                        <a:t>가산 발전량 총 수익</a:t>
                      </a:r>
                      <a:r>
                        <a:rPr lang="en-US" altLang="ko-KR" sz="1100" u="none" strike="noStrike">
                          <a:effectLst/>
                        </a:rPr>
                        <a:t>/MWh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만원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>
                          <a:effectLst/>
                        </a:rPr>
                        <a:t>MWh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126311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98238" y="2818142"/>
            <a:ext cx="11064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충전율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실적이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충전율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안전조치의 기준치를 초과하는 경우 해당월의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ESS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방전량에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대한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공급인증서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가중치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충전율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안전조치 이행 시 일반인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출입기준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발전량 8% 가산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04028"/>
              </p:ext>
            </p:extLst>
          </p:nvPr>
        </p:nvGraphicFramePr>
        <p:xfrm>
          <a:off x="755440" y="3742509"/>
          <a:ext cx="4495800" cy="8915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92241464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72183293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787633826"/>
                    </a:ext>
                  </a:extLst>
                </a:gridCol>
              </a:tblGrid>
              <a:tr h="220980">
                <a:tc gridSpan="3"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충전율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안전조치 </a:t>
                      </a:r>
                      <a:r>
                        <a:rPr lang="ko-KR" altLang="en-US" sz="11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미이행시</a:t>
                      </a:r>
                      <a:endParaRPr lang="ko-KR" altLang="en-US" sz="1100" b="1" i="0" u="none" strike="noStrike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572C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190547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100kW</a:t>
                      </a:r>
                      <a:r>
                        <a:rPr lang="ko-KR" altLang="en-US" sz="1100" u="none" strike="noStrike" dirty="0">
                          <a:effectLst/>
                        </a:rPr>
                        <a:t>급 연간손실금액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</a:t>
                      </a:r>
                      <a:r>
                        <a:rPr lang="en-US" altLang="ko-KR" sz="1100" u="none" strike="noStrike">
                          <a:effectLst/>
                        </a:rPr>
                        <a:t>1,202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31799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1MW</a:t>
                      </a:r>
                      <a:r>
                        <a:rPr lang="ko-KR" altLang="en-US" sz="1100" u="none" strike="noStrike" dirty="0">
                          <a:effectLst/>
                        </a:rPr>
                        <a:t>급 연간손실금액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     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120,200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만원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21535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1MW</a:t>
                      </a:r>
                      <a:r>
                        <a:rPr lang="ko-KR" altLang="en-US" sz="1100" u="none" strike="noStrike">
                          <a:effectLst/>
                        </a:rPr>
                        <a:t>급 일간손실금액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     </a:t>
                      </a:r>
                      <a:r>
                        <a:rPr lang="en-US" altLang="ko-KR" sz="1100" u="none" strike="noStrike">
                          <a:effectLst/>
                        </a:rPr>
                        <a:t>329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만원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3162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779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358F5-ABA0-4682-AE3E-B0F76260EA0B}"/>
              </a:ext>
            </a:extLst>
          </p:cNvPr>
          <p:cNvSpPr txBox="1"/>
          <p:nvPr/>
        </p:nvSpPr>
        <p:spPr>
          <a:xfrm>
            <a:off x="598238" y="214346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피크부하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절감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B2547-F709-4ACC-AD9B-FC5874344C37}"/>
              </a:ext>
            </a:extLst>
          </p:cNvPr>
          <p:cNvSpPr txBox="1"/>
          <p:nvPr/>
        </p:nvSpPr>
        <p:spPr>
          <a:xfrm>
            <a:off x="14992" y="122013"/>
            <a:ext cx="960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*</a:t>
            </a:r>
            <a:endParaRPr lang="ko-KR" altLang="en-US" sz="6600" dirty="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42" y="3452880"/>
            <a:ext cx="4861862" cy="22976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889443"/>
            <a:ext cx="6154811" cy="59138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52000" y="4365830"/>
            <a:ext cx="2263531" cy="290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2" y="889443"/>
            <a:ext cx="4857038" cy="23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2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A7165A-1BA9-442A-9485-D9A0FB4B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F1BD9-A7AD-4327-AEFA-519C7658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77" y="609598"/>
            <a:ext cx="7591772" cy="5998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5CAA3-C55A-457A-BD3B-267C5434F121}"/>
              </a:ext>
            </a:extLst>
          </p:cNvPr>
          <p:cNvSpPr txBox="1"/>
          <p:nvPr/>
        </p:nvSpPr>
        <p:spPr>
          <a:xfrm>
            <a:off x="598238" y="214346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예비전력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ED17F-B9B9-42A0-A404-90BE67F40DDB}"/>
              </a:ext>
            </a:extLst>
          </p:cNvPr>
          <p:cNvSpPr txBox="1"/>
          <p:nvPr/>
        </p:nvSpPr>
        <p:spPr>
          <a:xfrm>
            <a:off x="14992" y="122013"/>
            <a:ext cx="960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*</a:t>
            </a:r>
            <a:endParaRPr lang="ko-KR" altLang="en-US" sz="6600" dirty="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116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90F528-7E34-47B6-B1AA-CA71A084F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03" b="9371"/>
          <a:stretch/>
        </p:blipFill>
        <p:spPr>
          <a:xfrm>
            <a:off x="566213" y="861399"/>
            <a:ext cx="10655848" cy="5273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C41741-ECEA-43EE-AAB0-8F89084A0492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19324-1C72-4C48-8D01-64EA10DEC372}"/>
              </a:ext>
            </a:extLst>
          </p:cNvPr>
          <p:cNvSpPr txBox="1"/>
          <p:nvPr/>
        </p:nvSpPr>
        <p:spPr>
          <a:xfrm>
            <a:off x="689678" y="517489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스마트그리드와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3CCE-2975-40AE-B6FB-EEA5AD5EA343}"/>
              </a:ext>
            </a:extLst>
          </p:cNvPr>
          <p:cNvSpPr txBox="1"/>
          <p:nvPr/>
        </p:nvSpPr>
        <p:spPr>
          <a:xfrm>
            <a:off x="14993" y="122013"/>
            <a:ext cx="801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9A4EA-CEA7-426F-936A-46FB6756B95B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Benefit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7EC2AF55-4C7C-40DE-A4DA-0A7F19F8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228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9358F5-ABA0-4682-AE3E-B0F76260EA0B}"/>
              </a:ext>
            </a:extLst>
          </p:cNvPr>
          <p:cNvSpPr txBox="1"/>
          <p:nvPr/>
        </p:nvSpPr>
        <p:spPr>
          <a:xfrm>
            <a:off x="598238" y="214346"/>
            <a:ext cx="264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Application Flow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B2547-F709-4ACC-AD9B-FC5874344C37}"/>
              </a:ext>
            </a:extLst>
          </p:cNvPr>
          <p:cNvSpPr txBox="1"/>
          <p:nvPr/>
        </p:nvSpPr>
        <p:spPr>
          <a:xfrm>
            <a:off x="14993" y="12201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*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287FC7-73ED-42AD-AA13-15D93DB51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42" y="872774"/>
            <a:ext cx="4632359" cy="57708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29E1EC-B8AD-4142-ADD6-48E354F9F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2" y="872774"/>
            <a:ext cx="5783398" cy="57708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CC0C5C-3A75-4FA4-B0D6-78AEBA66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8AEA-039A-4E28-840D-D66AA94F4A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B286C-8765-4A65-9AE0-4B16A4B570ED}"/>
              </a:ext>
            </a:extLst>
          </p:cNvPr>
          <p:cNvSpPr/>
          <p:nvPr/>
        </p:nvSpPr>
        <p:spPr>
          <a:xfrm>
            <a:off x="4430440" y="5470204"/>
            <a:ext cx="1129112" cy="489580"/>
          </a:xfrm>
          <a:prstGeom prst="rect">
            <a:avLst/>
          </a:prstGeom>
          <a:solidFill>
            <a:srgbClr val="572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A3193-411B-4868-91E0-C73398D60645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0203425"/>
              </p:ext>
            </p:extLst>
          </p:nvPr>
        </p:nvGraphicFramePr>
        <p:xfrm>
          <a:off x="273012" y="1819275"/>
          <a:ext cx="3681087" cy="3012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[그래픽] ESS 화재사고 원인·안전대책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50"/>
          <a:stretch/>
        </p:blipFill>
        <p:spPr bwMode="auto">
          <a:xfrm>
            <a:off x="7474137" y="1470180"/>
            <a:ext cx="4391189" cy="343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9519A6-0B3D-48B2-991A-D4E9A81F4138}"/>
              </a:ext>
            </a:extLst>
          </p:cNvPr>
          <p:cNvSpPr/>
          <p:nvPr/>
        </p:nvSpPr>
        <p:spPr>
          <a:xfrm>
            <a:off x="2207698" y="2647438"/>
            <a:ext cx="742950" cy="1829312"/>
          </a:xfrm>
          <a:prstGeom prst="rect">
            <a:avLst/>
          </a:prstGeom>
          <a:noFill/>
          <a:ln w="28575">
            <a:solidFill>
              <a:srgbClr val="F395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AE9A9-3F43-4ADE-914A-53F06028DB88}"/>
              </a:ext>
            </a:extLst>
          </p:cNvPr>
          <p:cNvSpPr txBox="1"/>
          <p:nvPr/>
        </p:nvSpPr>
        <p:spPr>
          <a:xfrm>
            <a:off x="2303019" y="2457642"/>
            <a:ext cx="5645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+mj-ea"/>
                <a:ea typeface="+mj-ea"/>
              </a:rPr>
              <a:t>42.7</a:t>
            </a:r>
            <a:endParaRPr lang="ko-KR" altLang="en-US" sz="140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63FE4-7E0C-44A2-BBC9-11BDA48499B7}"/>
              </a:ext>
            </a:extLst>
          </p:cNvPr>
          <p:cNvSpPr txBox="1"/>
          <p:nvPr/>
        </p:nvSpPr>
        <p:spPr>
          <a:xfrm>
            <a:off x="579932" y="1960240"/>
            <a:ext cx="740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단위 </a:t>
            </a:r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GW</a:t>
            </a:r>
            <a:endParaRPr lang="ko-KR" altLang="en-US" sz="105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641C3-6B18-419E-B438-5F8B841433F5}"/>
              </a:ext>
            </a:extLst>
          </p:cNvPr>
          <p:cNvSpPr txBox="1"/>
          <p:nvPr/>
        </p:nvSpPr>
        <p:spPr>
          <a:xfrm>
            <a:off x="14993" y="122013"/>
            <a:ext cx="7008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0">
                      <a:srgbClr val="684DDE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</a:t>
            </a:r>
            <a:endParaRPr lang="ko-KR" altLang="en-US" sz="6600">
              <a:gradFill flip="none" rotWithShape="1">
                <a:gsLst>
                  <a:gs pos="0">
                    <a:srgbClr val="684DDE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F008B00-9B9C-4C80-BA12-4812DA1F46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921619"/>
              </p:ext>
            </p:extLst>
          </p:nvPr>
        </p:nvGraphicFramePr>
        <p:xfrm>
          <a:off x="3706031" y="1749917"/>
          <a:ext cx="3604899" cy="3350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FEDE9F3-5DC1-4D47-9D89-43B93B5F837A}"/>
              </a:ext>
            </a:extLst>
          </p:cNvPr>
          <p:cNvSpPr txBox="1"/>
          <p:nvPr/>
        </p:nvSpPr>
        <p:spPr>
          <a:xfrm>
            <a:off x="4139946" y="1421014"/>
            <a:ext cx="3086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그린뉴딜 수혜로 올해 가장 큰 성장이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예상되는 신재생에너지원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FA91A2-4983-4CFD-91C5-004E574747FD}"/>
              </a:ext>
            </a:extLst>
          </p:cNvPr>
          <p:cNvSpPr/>
          <p:nvPr/>
        </p:nvSpPr>
        <p:spPr>
          <a:xfrm>
            <a:off x="2576919" y="5470204"/>
            <a:ext cx="1129112" cy="489580"/>
          </a:xfrm>
          <a:prstGeom prst="rect">
            <a:avLst/>
          </a:prstGeom>
          <a:solidFill>
            <a:srgbClr val="572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E24A21-7686-4074-BE09-19055DE395F5}"/>
              </a:ext>
            </a:extLst>
          </p:cNvPr>
          <p:cNvSpPr/>
          <p:nvPr/>
        </p:nvSpPr>
        <p:spPr>
          <a:xfrm>
            <a:off x="2388050" y="5423378"/>
            <a:ext cx="79954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안정적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이고 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경제적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</a:t>
            </a:r>
            <a:r>
              <a:rPr lang="ko-KR" altLang="en-US" sz="3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태양발전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-ESS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연계 방안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659113-C7DE-440F-8F92-2088CEB6BC5C}"/>
              </a:ext>
            </a:extLst>
          </p:cNvPr>
          <p:cNvSpPr txBox="1"/>
          <p:nvPr/>
        </p:nvSpPr>
        <p:spPr>
          <a:xfrm>
            <a:off x="689678" y="517489"/>
            <a:ext cx="290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선정 배경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81BFB9-50C3-475E-A230-DFCBA865BFB7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Problem &amp; Solution 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48A3AE-4FC4-4075-B821-738AAD487D09}"/>
              </a:ext>
            </a:extLst>
          </p:cNvPr>
          <p:cNvSpPr txBox="1"/>
          <p:nvPr/>
        </p:nvSpPr>
        <p:spPr>
          <a:xfrm>
            <a:off x="632274" y="1480792"/>
            <a:ext cx="2910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00" b="0" i="0" u="none" strike="noStrike" kern="1200" cap="all" spc="50" baseline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ko-KR" altLang="en-US" sz="16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그린뉴딜과제</a:t>
            </a:r>
            <a:r>
              <a:rPr lang="en-US" altLang="ko-KR"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재생에너지</a:t>
            </a:r>
            <a:r>
              <a:rPr lang="en-US" altLang="ko-KR"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3020</a:t>
            </a:r>
            <a:endParaRPr lang="ko-KR" altLang="ko-KR" sz="1600" b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77BFFE-4272-45B7-AE36-F5335E5D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694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7" grpId="0" animBg="1"/>
      <p:bldGraphic spid="27" grpId="0">
        <p:bldAsOne/>
      </p:bldGraphic>
      <p:bldP spid="29" grpId="0"/>
      <p:bldP spid="35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A34024-F85A-486F-98F0-77863D0FDB75}"/>
              </a:ext>
            </a:extLst>
          </p:cNvPr>
          <p:cNvCxnSpPr/>
          <p:nvPr/>
        </p:nvCxnSpPr>
        <p:spPr>
          <a:xfrm>
            <a:off x="5377669" y="438150"/>
            <a:ext cx="0" cy="5876925"/>
          </a:xfrm>
          <a:prstGeom prst="line">
            <a:avLst/>
          </a:prstGeom>
          <a:ln w="28575">
            <a:solidFill>
              <a:srgbClr val="3310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9" b="89967" l="6557" r="89866">
                        <a14:foregroundMark x1="14754" y1="36120" x2="19672" y2="71237"/>
                        <a14:foregroundMark x1="39046" y1="59866" x2="58271" y2="61204"/>
                        <a14:foregroundMark x1="7899" y1="56187" x2="6557" y2="55518"/>
                        <a14:foregroundMark x1="45007" y1="66555" x2="51118" y2="66555"/>
                        <a14:foregroundMark x1="78987" y1="52843" x2="82116" y2="54181"/>
                      </a14:backgroundRemoval>
                    </a14:imgEffect>
                  </a14:imgLayer>
                </a14:imgProps>
              </a:ext>
            </a:extLst>
          </a:blip>
          <a:srcRect r="69876"/>
          <a:stretch/>
        </p:blipFill>
        <p:spPr>
          <a:xfrm>
            <a:off x="283997" y="1498240"/>
            <a:ext cx="1447284" cy="2140866"/>
          </a:xfrm>
          <a:prstGeom prst="rect">
            <a:avLst/>
          </a:prstGeom>
        </p:spPr>
      </p:pic>
      <p:pic>
        <p:nvPicPr>
          <p:cNvPr id="2050" name="Picture 2" descr="주)올진산업 – ALLZIN 신재생에너지 전문기업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3381" r="5352" b="4809"/>
          <a:stretch/>
        </p:blipFill>
        <p:spPr bwMode="auto">
          <a:xfrm>
            <a:off x="5515769" y="1719815"/>
            <a:ext cx="3877282" cy="41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yundai-energy.co.kr/2016/data/editor/1802/5ace836224fa4b103bf203d0825786ac_1519185937_500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6" r="48674"/>
          <a:stretch/>
        </p:blipFill>
        <p:spPr bwMode="auto">
          <a:xfrm>
            <a:off x="9415694" y="1595180"/>
            <a:ext cx="2504341" cy="185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24AF05-53A6-4343-BDA0-6A810B0A6F5A}"/>
              </a:ext>
            </a:extLst>
          </p:cNvPr>
          <p:cNvGrpSpPr/>
          <p:nvPr/>
        </p:nvGrpSpPr>
        <p:grpSpPr>
          <a:xfrm>
            <a:off x="6578942" y="1142518"/>
            <a:ext cx="2670625" cy="400110"/>
            <a:chOff x="-4088117" y="710810"/>
            <a:chExt cx="2670625" cy="40011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B9D6D8-3AF7-4ACC-AA5C-3FF645EB8815}"/>
                </a:ext>
              </a:extLst>
            </p:cNvPr>
            <p:cNvSpPr/>
            <p:nvPr/>
          </p:nvSpPr>
          <p:spPr>
            <a:xfrm>
              <a:off x="-4088117" y="723731"/>
              <a:ext cx="2670625" cy="369332"/>
            </a:xfrm>
            <a:prstGeom prst="rect">
              <a:avLst/>
            </a:prstGeom>
            <a:gradFill flip="none" rotWithShape="1">
              <a:gsLst>
                <a:gs pos="0">
                  <a:srgbClr val="572CD8">
                    <a:shade val="30000"/>
                    <a:satMod val="115000"/>
                  </a:srgbClr>
                </a:gs>
                <a:gs pos="50000">
                  <a:srgbClr val="572CD8">
                    <a:shade val="67500"/>
                    <a:satMod val="115000"/>
                  </a:srgbClr>
                </a:gs>
                <a:gs pos="100000">
                  <a:srgbClr val="7B68E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5229CE-1E54-48BB-B71A-7DBC4F0D8F02}"/>
                </a:ext>
              </a:extLst>
            </p:cNvPr>
            <p:cNvSpPr txBox="1"/>
            <p:nvPr/>
          </p:nvSpPr>
          <p:spPr>
            <a:xfrm>
              <a:off x="-3697936" y="710810"/>
              <a:ext cx="18902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태양광 연계 </a:t>
              </a:r>
              <a:r>
                <a:rPr lang="en-US" altLang="ko-KR" sz="200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ESS</a:t>
              </a:r>
              <a:endPara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5FDCC6-88FF-4303-97C8-6462E0DC61ED}"/>
              </a:ext>
            </a:extLst>
          </p:cNvPr>
          <p:cNvGrpSpPr/>
          <p:nvPr/>
        </p:nvGrpSpPr>
        <p:grpSpPr>
          <a:xfrm>
            <a:off x="1510644" y="1153090"/>
            <a:ext cx="2670625" cy="400110"/>
            <a:chOff x="-4088117" y="710810"/>
            <a:chExt cx="2670625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AEF08D9-CBE1-4BF5-93A6-AC1B820D867E}"/>
                </a:ext>
              </a:extLst>
            </p:cNvPr>
            <p:cNvSpPr/>
            <p:nvPr/>
          </p:nvSpPr>
          <p:spPr>
            <a:xfrm>
              <a:off x="-4088117" y="723731"/>
              <a:ext cx="2670625" cy="369332"/>
            </a:xfrm>
            <a:prstGeom prst="rect">
              <a:avLst/>
            </a:prstGeom>
            <a:gradFill flip="none" rotWithShape="1">
              <a:gsLst>
                <a:gs pos="0">
                  <a:srgbClr val="572CD8">
                    <a:shade val="30000"/>
                    <a:satMod val="115000"/>
                  </a:srgbClr>
                </a:gs>
                <a:gs pos="50000">
                  <a:srgbClr val="572CD8">
                    <a:shade val="67500"/>
                    <a:satMod val="115000"/>
                  </a:srgbClr>
                </a:gs>
                <a:gs pos="100000">
                  <a:srgbClr val="7B68E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8EDF53-2444-4401-9ACA-A5AD4D7677BE}"/>
                </a:ext>
              </a:extLst>
            </p:cNvPr>
            <p:cNvSpPr txBox="1"/>
            <p:nvPr/>
          </p:nvSpPr>
          <p:spPr>
            <a:xfrm>
              <a:off x="-3620052" y="710810"/>
              <a:ext cx="1861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태양광 발전사업</a:t>
              </a:r>
              <a:endPara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B2D02B4-4B7D-4E1E-9F5A-1D17E0101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523" y="3448477"/>
            <a:ext cx="2461394" cy="28237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6BFCCB-90D6-470F-A8FB-434811A41C52}"/>
              </a:ext>
            </a:extLst>
          </p:cNvPr>
          <p:cNvSpPr txBox="1"/>
          <p:nvPr/>
        </p:nvSpPr>
        <p:spPr>
          <a:xfrm>
            <a:off x="14993" y="122013"/>
            <a:ext cx="7008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0">
                      <a:srgbClr val="684DDE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</a:t>
            </a:r>
            <a:endParaRPr lang="ko-KR" altLang="en-US" sz="6600">
              <a:gradFill flip="none" rotWithShape="1">
                <a:gsLst>
                  <a:gs pos="0">
                    <a:srgbClr val="684DDE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6561D00-3A67-4015-9232-912C891D7B99}"/>
              </a:ext>
            </a:extLst>
          </p:cNvPr>
          <p:cNvSpPr/>
          <p:nvPr/>
        </p:nvSpPr>
        <p:spPr>
          <a:xfrm rot="10800000">
            <a:off x="1492183" y="2458241"/>
            <a:ext cx="1031891" cy="445229"/>
          </a:xfrm>
          <a:prstGeom prst="rightArrow">
            <a:avLst/>
          </a:prstGeom>
          <a:solidFill>
            <a:srgbClr val="684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0E6A8-438C-4D9C-A4D4-B3494BB337CF}"/>
              </a:ext>
            </a:extLst>
          </p:cNvPr>
          <p:cNvSpPr txBox="1"/>
          <p:nvPr/>
        </p:nvSpPr>
        <p:spPr>
          <a:xfrm>
            <a:off x="1700763" y="2309755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+mn-ea"/>
              </a:rPr>
              <a:t>판매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428B74-8F84-49AA-B1DA-9C8EA179B152}"/>
              </a:ext>
            </a:extLst>
          </p:cNvPr>
          <p:cNvSpPr txBox="1"/>
          <p:nvPr/>
        </p:nvSpPr>
        <p:spPr>
          <a:xfrm>
            <a:off x="3347673" y="2309755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+mn-ea"/>
              </a:rPr>
              <a:t>발급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9B605B-1060-4507-8712-86C15B3489A1}"/>
              </a:ext>
            </a:extLst>
          </p:cNvPr>
          <p:cNvSpPr txBox="1"/>
          <p:nvPr/>
        </p:nvSpPr>
        <p:spPr>
          <a:xfrm>
            <a:off x="458310" y="325885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SMP</a:t>
            </a:r>
          </a:p>
          <a:p>
            <a:pPr algn="ctr"/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한국전력 판매가</a:t>
            </a:r>
            <a:r>
              <a:rPr lang="en-US" altLang="ko-KR" sz="1100">
                <a:latin typeface="+mn-ea"/>
              </a:rPr>
              <a:t>)</a:t>
            </a:r>
            <a:endParaRPr lang="ko-KR" altLang="en-US" sz="11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5004B2-B07D-4C07-BFEE-349A04991A33}"/>
              </a:ext>
            </a:extLst>
          </p:cNvPr>
          <p:cNvSpPr txBox="1"/>
          <p:nvPr/>
        </p:nvSpPr>
        <p:spPr>
          <a:xfrm>
            <a:off x="3932731" y="319727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+mn-ea"/>
              </a:rPr>
              <a:t>REC</a:t>
            </a:r>
          </a:p>
          <a:p>
            <a:pPr algn="ctr"/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생산공급 인증서</a:t>
            </a:r>
            <a:r>
              <a:rPr lang="en-US" altLang="ko-KR" sz="1100">
                <a:latin typeface="+mn-ea"/>
              </a:rPr>
              <a:t>)</a:t>
            </a:r>
            <a:endParaRPr lang="ko-KR" altLang="en-US" sz="1100">
              <a:latin typeface="+mn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442D0A0-19A9-4F7A-B6CE-220C7A04B828}"/>
              </a:ext>
            </a:extLst>
          </p:cNvPr>
          <p:cNvSpPr/>
          <p:nvPr/>
        </p:nvSpPr>
        <p:spPr>
          <a:xfrm rot="10800000">
            <a:off x="3294601" y="2468090"/>
            <a:ext cx="1120250" cy="445229"/>
          </a:xfrm>
          <a:prstGeom prst="rightArrow">
            <a:avLst/>
          </a:prstGeom>
          <a:solidFill>
            <a:srgbClr val="684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462AECF-E21B-4D94-82DC-79DECAE1AF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9" b="89967" l="6557" r="89866">
                        <a14:foregroundMark x1="14754" y1="36120" x2="19672" y2="71237"/>
                        <a14:foregroundMark x1="39046" y1="59866" x2="58271" y2="61204"/>
                        <a14:foregroundMark x1="7899" y1="56187" x2="6557" y2="55518"/>
                        <a14:foregroundMark x1="45007" y1="66555" x2="51118" y2="66555"/>
                        <a14:foregroundMark x1="78987" y1="52843" x2="82116" y2="54181"/>
                      </a14:backgroundRemoval>
                    </a14:imgEffect>
                  </a14:imgLayer>
                </a14:imgProps>
              </a:ext>
            </a:extLst>
          </a:blip>
          <a:srcRect l="69351" t="25697" b="16993"/>
          <a:stretch/>
        </p:blipFill>
        <p:spPr>
          <a:xfrm>
            <a:off x="3923508" y="2036927"/>
            <a:ext cx="1472517" cy="122691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216F74-F1FB-46F0-9F96-2097F54ECB1D}"/>
              </a:ext>
            </a:extLst>
          </p:cNvPr>
          <p:cNvSpPr/>
          <p:nvPr/>
        </p:nvSpPr>
        <p:spPr>
          <a:xfrm>
            <a:off x="330071" y="2036927"/>
            <a:ext cx="2008015" cy="1934408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E3A2E4-E86C-4233-A0E2-604C0CEA3BC6}"/>
              </a:ext>
            </a:extLst>
          </p:cNvPr>
          <p:cNvSpPr txBox="1"/>
          <p:nvPr/>
        </p:nvSpPr>
        <p:spPr>
          <a:xfrm>
            <a:off x="637744" y="3829725"/>
            <a:ext cx="13533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판매 수익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67C75D8-D238-443D-BBF3-4E63B53BE60B}"/>
              </a:ext>
            </a:extLst>
          </p:cNvPr>
          <p:cNvSpPr/>
          <p:nvPr/>
        </p:nvSpPr>
        <p:spPr>
          <a:xfrm>
            <a:off x="3157312" y="2036927"/>
            <a:ext cx="2008015" cy="1934408"/>
          </a:xfrm>
          <a:prstGeom prst="rect">
            <a:avLst/>
          </a:prstGeom>
          <a:noFill/>
          <a:ln w="28575">
            <a:solidFill>
              <a:srgbClr val="ED7D3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59187E-7ABC-46DC-A4DB-C5ACF9B065E6}"/>
              </a:ext>
            </a:extLst>
          </p:cNvPr>
          <p:cNvSpPr txBox="1"/>
          <p:nvPr/>
        </p:nvSpPr>
        <p:spPr>
          <a:xfrm>
            <a:off x="3649693" y="3814853"/>
            <a:ext cx="112025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이익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810908-6034-4B14-BA35-805E089C7D4D}"/>
              </a:ext>
            </a:extLst>
          </p:cNvPr>
          <p:cNvSpPr txBox="1"/>
          <p:nvPr/>
        </p:nvSpPr>
        <p:spPr>
          <a:xfrm>
            <a:off x="313224" y="4656498"/>
            <a:ext cx="44406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SMP</a:t>
            </a:r>
          </a:p>
          <a:p>
            <a:r>
              <a:rPr lang="en-US" altLang="ko-KR" sz="1600"/>
              <a:t>     : </a:t>
            </a:r>
            <a:r>
              <a:rPr lang="ko-KR" altLang="en-US" sz="1600"/>
              <a:t>한국전력 판매가</a:t>
            </a:r>
            <a:r>
              <a:rPr lang="en-US" altLang="ko-KR" sz="1600"/>
              <a:t>, </a:t>
            </a:r>
            <a:r>
              <a:rPr lang="ko-KR" altLang="en-US" sz="1600"/>
              <a:t>계통한계가격</a:t>
            </a:r>
            <a:endParaRPr lang="en-US" altLang="ko-K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 </a:t>
            </a:r>
          </a:p>
          <a:p>
            <a:r>
              <a:rPr lang="en-US" altLang="ko-KR" sz="1600"/>
              <a:t>     : RPS(</a:t>
            </a:r>
            <a:r>
              <a:rPr lang="ko-KR" altLang="en-US" sz="1600"/>
              <a:t>신재생에너지 의무할당제</a:t>
            </a:r>
            <a:r>
              <a:rPr lang="en-US" altLang="ko-KR" sz="1600"/>
              <a:t>)</a:t>
            </a:r>
            <a:r>
              <a:rPr lang="ko-KR" altLang="en-US" sz="1600"/>
              <a:t>로 얻는 추가 이익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B9CB64-8193-42A8-8265-3660C1B22283}"/>
              </a:ext>
            </a:extLst>
          </p:cNvPr>
          <p:cNvSpPr txBox="1"/>
          <p:nvPr/>
        </p:nvSpPr>
        <p:spPr>
          <a:xfrm>
            <a:off x="689678" y="517489"/>
            <a:ext cx="4347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태양광 발전사업과 </a:t>
            </a:r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ESS </a:t>
            </a:r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22D8BA-2B22-4A88-8A4B-7CDF89E7D1EF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Problem &amp; Solution 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1988DC-847B-4DE4-8F93-B21FB156FBA5}"/>
              </a:ext>
            </a:extLst>
          </p:cNvPr>
          <p:cNvSpPr txBox="1"/>
          <p:nvPr/>
        </p:nvSpPr>
        <p:spPr>
          <a:xfrm>
            <a:off x="11415891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E05767-8488-434F-9EA7-1F102839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9" b="89967" l="6557" r="89866">
                        <a14:foregroundMark x1="14754" y1="36120" x2="19672" y2="71237"/>
                        <a14:foregroundMark x1="39046" y1="59866" x2="58271" y2="61204"/>
                        <a14:foregroundMark x1="7899" y1="56187" x2="6557" y2="55518"/>
                        <a14:foregroundMark x1="45007" y1="66555" x2="51118" y2="66555"/>
                        <a14:foregroundMark x1="78987" y1="52843" x2="82116" y2="54181"/>
                      </a14:backgroundRemoval>
                    </a14:imgEffect>
                  </a14:imgLayer>
                </a14:imgProps>
              </a:ext>
            </a:extLst>
          </a:blip>
          <a:srcRect l="29880" r="34465"/>
          <a:stretch/>
        </p:blipFill>
        <p:spPr>
          <a:xfrm>
            <a:off x="1825120" y="1520573"/>
            <a:ext cx="1713052" cy="2140866"/>
          </a:xfrm>
          <a:prstGeom prst="rect">
            <a:avLst/>
          </a:prstGeom>
        </p:spPr>
      </p:pic>
      <p:sp>
        <p:nvSpPr>
          <p:cNvPr id="37" name="슬라이드 번호 개체 틀 2">
            <a:extLst>
              <a:ext uri="{FF2B5EF4-FFF2-40B4-BE49-F238E27FC236}">
                <a16:creationId xmlns:a16="http://schemas.microsoft.com/office/drawing/2014/main" id="{19B7F863-3A2A-4757-99D4-5449E9CC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2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23" grpId="0" animBg="1"/>
      <p:bldP spid="24" grpId="0" animBg="1"/>
      <p:bldP spid="38" grpId="0" animBg="1"/>
      <p:bldP spid="39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DBECF-4EFD-4716-B24B-CF2B27107EFC}"/>
              </a:ext>
            </a:extLst>
          </p:cNvPr>
          <p:cNvSpPr txBox="1"/>
          <p:nvPr/>
        </p:nvSpPr>
        <p:spPr>
          <a:xfrm>
            <a:off x="885824" y="2699921"/>
            <a:ext cx="1058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태양광발전 발전량 예측 기반 ESS 운영 방안 제공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8F959-2DF8-4937-A861-A73F35C9CEC9}"/>
              </a:ext>
            </a:extLst>
          </p:cNvPr>
          <p:cNvSpPr txBox="1"/>
          <p:nvPr/>
        </p:nvSpPr>
        <p:spPr>
          <a:xfrm>
            <a:off x="786887" y="3435549"/>
            <a:ext cx="1078015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+mn-ea"/>
              </a:rPr>
              <a:t>지역별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태양광 발전데이터와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+mn-ea"/>
              </a:rPr>
              <a:t>날씨데이터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온도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습도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일사량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풍속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+mn-ea"/>
              </a:rPr>
              <a:t>등을 수집하여 인공지능 기반으로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+mn-ea"/>
              </a:rPr>
              <a:t>발전량 예측</a:t>
            </a:r>
            <a:endParaRPr lang="en-US" altLang="ko-KR" sz="1800" b="0" i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solidFill>
                  <a:srgbClr val="000000"/>
                </a:solidFill>
                <a:latin typeface="+mn-ea"/>
              </a:rPr>
              <a:t>태양광 발전 예측 데이터 기반 최적 </a:t>
            </a:r>
            <a:r>
              <a:rPr lang="en-US" altLang="ko-KR">
                <a:solidFill>
                  <a:srgbClr val="000000"/>
                </a:solidFill>
                <a:latin typeface="+mn-ea"/>
              </a:rPr>
              <a:t>ESS </a:t>
            </a:r>
            <a:r>
              <a:rPr lang="ko-KR" altLang="en-US">
                <a:solidFill>
                  <a:srgbClr val="000000"/>
                </a:solidFill>
                <a:latin typeface="+mn-ea"/>
              </a:rPr>
              <a:t>운영방안 제시</a:t>
            </a:r>
            <a:endParaRPr lang="ko-KR" altLang="en-US" sz="1800" dirty="0"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A5679-B43B-46A0-B01F-D1DE8F81E0F0}"/>
              </a:ext>
            </a:extLst>
          </p:cNvPr>
          <p:cNvSpPr txBox="1"/>
          <p:nvPr/>
        </p:nvSpPr>
        <p:spPr>
          <a:xfrm>
            <a:off x="14993" y="122013"/>
            <a:ext cx="7008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0">
                      <a:srgbClr val="684DDE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</a:t>
            </a:r>
            <a:endParaRPr lang="ko-KR" altLang="en-US" sz="6600">
              <a:gradFill flip="none" rotWithShape="1">
                <a:gsLst>
                  <a:gs pos="0">
                    <a:srgbClr val="684DDE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9C17D-4049-4785-A160-71664373D538}"/>
              </a:ext>
            </a:extLst>
          </p:cNvPr>
          <p:cNvSpPr txBox="1"/>
          <p:nvPr/>
        </p:nvSpPr>
        <p:spPr>
          <a:xfrm>
            <a:off x="431993" y="2627377"/>
            <a:ext cx="583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gradFill flip="none" rotWithShape="1">
                  <a:gsLst>
                    <a:gs pos="0">
                      <a:srgbClr val="694FE0">
                        <a:shade val="30000"/>
                        <a:satMod val="115000"/>
                      </a:srgbClr>
                    </a:gs>
                    <a:gs pos="50000">
                      <a:srgbClr val="694FE0">
                        <a:shade val="67500"/>
                        <a:satMod val="115000"/>
                      </a:srgbClr>
                    </a:gs>
                    <a:gs pos="100000">
                      <a:srgbClr val="694FE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“</a:t>
            </a:r>
            <a:endParaRPr lang="ko-KR" altLang="en-US" sz="5400">
              <a:gradFill flip="none" rotWithShape="1">
                <a:gsLst>
                  <a:gs pos="0">
                    <a:srgbClr val="694FE0">
                      <a:shade val="30000"/>
                      <a:satMod val="115000"/>
                    </a:srgbClr>
                  </a:gs>
                  <a:gs pos="50000">
                    <a:srgbClr val="694FE0">
                      <a:shade val="67500"/>
                      <a:satMod val="115000"/>
                    </a:srgbClr>
                  </a:gs>
                  <a:gs pos="100000">
                    <a:srgbClr val="694FE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1A559-9BF9-4226-92D5-4124F4C1F3D5}"/>
              </a:ext>
            </a:extLst>
          </p:cNvPr>
          <p:cNvSpPr txBox="1"/>
          <p:nvPr/>
        </p:nvSpPr>
        <p:spPr>
          <a:xfrm>
            <a:off x="10821299" y="2615388"/>
            <a:ext cx="583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gradFill flip="none" rotWithShape="1">
                  <a:gsLst>
                    <a:gs pos="0">
                      <a:srgbClr val="694FE0">
                        <a:shade val="30000"/>
                        <a:satMod val="115000"/>
                      </a:srgbClr>
                    </a:gs>
                    <a:gs pos="50000">
                      <a:srgbClr val="694FE0">
                        <a:shade val="67500"/>
                        <a:satMod val="115000"/>
                      </a:srgbClr>
                    </a:gs>
                    <a:gs pos="100000">
                      <a:srgbClr val="694FE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”</a:t>
            </a:r>
            <a:endParaRPr lang="ko-KR" altLang="en-US" sz="5400">
              <a:gradFill flip="none" rotWithShape="1">
                <a:gsLst>
                  <a:gs pos="0">
                    <a:srgbClr val="694FE0">
                      <a:shade val="30000"/>
                      <a:satMod val="115000"/>
                    </a:srgbClr>
                  </a:gs>
                  <a:gs pos="50000">
                    <a:srgbClr val="694FE0">
                      <a:shade val="67500"/>
                      <a:satMod val="115000"/>
                    </a:srgbClr>
                  </a:gs>
                  <a:gs pos="100000">
                    <a:srgbClr val="694FE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9A660E-9E5E-4B2D-A52C-74BFDA705E56}"/>
              </a:ext>
            </a:extLst>
          </p:cNvPr>
          <p:cNvSpPr txBox="1"/>
          <p:nvPr/>
        </p:nvSpPr>
        <p:spPr>
          <a:xfrm>
            <a:off x="689678" y="517489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854C1-3BE9-4651-8CA9-8CE07409A752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Problem &amp; Solution 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ED970-5A6B-4ED4-9D0D-7E8F393C53B9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EB4D6A85-3EB6-41C8-B557-3F889052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57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38A84E-C09E-40BC-BB37-D793705A271F}"/>
              </a:ext>
            </a:extLst>
          </p:cNvPr>
          <p:cNvSpPr txBox="1"/>
          <p:nvPr/>
        </p:nvSpPr>
        <p:spPr>
          <a:xfrm flipH="1">
            <a:off x="1166821" y="3548216"/>
            <a:ext cx="14690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OPEN API</a:t>
            </a:r>
          </a:p>
          <a:p>
            <a:r>
              <a:rPr lang="ko-KR" altLang="en-US" sz="1100"/>
              <a:t>기상청</a:t>
            </a:r>
            <a:r>
              <a:rPr lang="en-US" altLang="ko-KR" sz="1100"/>
              <a:t>, </a:t>
            </a:r>
            <a:r>
              <a:rPr lang="ko-KR" altLang="en-US" sz="1100"/>
              <a:t>한국천문연구원</a:t>
            </a:r>
            <a:r>
              <a:rPr lang="en-US" altLang="ko-KR" sz="1100"/>
              <a:t>, </a:t>
            </a:r>
            <a:r>
              <a:rPr lang="ko-KR" altLang="en-US" sz="1100"/>
              <a:t>한국남부발전</a:t>
            </a:r>
            <a:endParaRPr lang="en-US" altLang="ko-KR" sz="11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0568EA-A6C5-48A7-AACA-9C7F0A16161F}"/>
              </a:ext>
            </a:extLst>
          </p:cNvPr>
          <p:cNvSpPr txBox="1"/>
          <p:nvPr/>
        </p:nvSpPr>
        <p:spPr>
          <a:xfrm>
            <a:off x="1140543" y="2787276"/>
            <a:ext cx="1304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572CD8"/>
                </a:solidFill>
                <a:latin typeface="+mj-ea"/>
                <a:ea typeface="+mj-ea"/>
              </a:rPr>
              <a:t>Data </a:t>
            </a:r>
          </a:p>
          <a:p>
            <a:r>
              <a:rPr lang="en-US" altLang="ko-KR">
                <a:solidFill>
                  <a:srgbClr val="572CD8"/>
                </a:solidFill>
                <a:latin typeface="+mj-ea"/>
                <a:ea typeface="+mj-ea"/>
              </a:rPr>
              <a:t>Collection</a:t>
            </a:r>
            <a:endParaRPr lang="ko-KR" altLang="en-US">
              <a:solidFill>
                <a:srgbClr val="572CD8"/>
              </a:solidFill>
              <a:latin typeface="+mj-ea"/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4DBAE7-E782-41B4-8147-69498A080B6E}"/>
              </a:ext>
            </a:extLst>
          </p:cNvPr>
          <p:cNvSpPr/>
          <p:nvPr/>
        </p:nvSpPr>
        <p:spPr>
          <a:xfrm>
            <a:off x="608529" y="2252226"/>
            <a:ext cx="10686094" cy="33637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7FECE56-0A30-4072-8F04-60FFCFF2CD09}"/>
              </a:ext>
            </a:extLst>
          </p:cNvPr>
          <p:cNvSpPr/>
          <p:nvPr/>
        </p:nvSpPr>
        <p:spPr>
          <a:xfrm>
            <a:off x="619415" y="2263089"/>
            <a:ext cx="10133725" cy="3169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72CD8">
                  <a:shade val="30000"/>
                  <a:satMod val="115000"/>
                </a:srgbClr>
              </a:gs>
              <a:gs pos="62000">
                <a:srgbClr val="7B68EE"/>
              </a:gs>
              <a:gs pos="100000">
                <a:srgbClr val="B596F4"/>
              </a:gs>
            </a:gsLst>
            <a:lin ang="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17F3D17-FD13-455B-95FE-DD7046446A3A}"/>
              </a:ext>
            </a:extLst>
          </p:cNvPr>
          <p:cNvSpPr/>
          <p:nvPr/>
        </p:nvSpPr>
        <p:spPr>
          <a:xfrm>
            <a:off x="969805" y="2261708"/>
            <a:ext cx="318315" cy="3183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5DAFB1-A93E-4BEC-9818-B7793FF8303E}"/>
              </a:ext>
            </a:extLst>
          </p:cNvPr>
          <p:cNvSpPr txBox="1"/>
          <p:nvPr/>
        </p:nvSpPr>
        <p:spPr>
          <a:xfrm flipH="1">
            <a:off x="2969037" y="3544611"/>
            <a:ext cx="1825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Data Imputation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E2346A-E605-4355-B50F-9CA9CCD00E08}"/>
              </a:ext>
            </a:extLst>
          </p:cNvPr>
          <p:cNvSpPr txBox="1"/>
          <p:nvPr/>
        </p:nvSpPr>
        <p:spPr>
          <a:xfrm>
            <a:off x="2919133" y="2792679"/>
            <a:ext cx="1794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572CD8"/>
                </a:solidFill>
                <a:latin typeface="+mj-ea"/>
                <a:ea typeface="+mj-ea"/>
              </a:rPr>
              <a:t>Data</a:t>
            </a:r>
          </a:p>
          <a:p>
            <a:r>
              <a:rPr lang="en-US" altLang="ko-KR">
                <a:solidFill>
                  <a:srgbClr val="572CD8"/>
                </a:solidFill>
                <a:latin typeface="+mj-ea"/>
                <a:ea typeface="+mj-ea"/>
              </a:rPr>
              <a:t>Preprocessing</a:t>
            </a:r>
            <a:endParaRPr lang="ko-KR" altLang="en-US">
              <a:solidFill>
                <a:srgbClr val="572CD8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CDF23B-BDAB-4049-A0EF-786E9BC85B0A}"/>
              </a:ext>
            </a:extLst>
          </p:cNvPr>
          <p:cNvSpPr txBox="1"/>
          <p:nvPr/>
        </p:nvSpPr>
        <p:spPr>
          <a:xfrm flipH="1">
            <a:off x="5047624" y="3539835"/>
            <a:ext cx="1516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Visulization</a:t>
            </a:r>
          </a:p>
          <a:p>
            <a:pPr marL="171450" indent="-171450">
              <a:buFontTx/>
              <a:buChar char="-"/>
            </a:pPr>
            <a:r>
              <a:rPr lang="en-US" altLang="ko-KR" sz="1200"/>
              <a:t>Season Pattern</a:t>
            </a:r>
            <a:endParaRPr lang="en-US" altLang="ko-KR" sz="1600"/>
          </a:p>
          <a:p>
            <a:endParaRPr lang="ko-KR" altLang="en-US" sz="1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92270-A725-4037-8E42-906F175B2A5B}"/>
              </a:ext>
            </a:extLst>
          </p:cNvPr>
          <p:cNvSpPr txBox="1"/>
          <p:nvPr/>
        </p:nvSpPr>
        <p:spPr>
          <a:xfrm>
            <a:off x="990351" y="197481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CD0458-0DD7-4D51-B259-CCB59C4330BE}"/>
              </a:ext>
            </a:extLst>
          </p:cNvPr>
          <p:cNvSpPr txBox="1"/>
          <p:nvPr/>
        </p:nvSpPr>
        <p:spPr>
          <a:xfrm>
            <a:off x="2690007" y="1974819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</a:t>
            </a:r>
            <a:endParaRPr lang="ko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5FF133-97A3-42B7-91E7-71C48A800987}"/>
              </a:ext>
            </a:extLst>
          </p:cNvPr>
          <p:cNvSpPr txBox="1"/>
          <p:nvPr/>
        </p:nvSpPr>
        <p:spPr>
          <a:xfrm>
            <a:off x="9013347" y="1974819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90</a:t>
            </a:r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5FF5C5-ACC9-4F4F-AB5D-820CE4BB15EB}"/>
              </a:ext>
            </a:extLst>
          </p:cNvPr>
          <p:cNvSpPr txBox="1"/>
          <p:nvPr/>
        </p:nvSpPr>
        <p:spPr>
          <a:xfrm>
            <a:off x="10831035" y="197481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100</a:t>
            </a:r>
            <a:endParaRPr lang="ko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20E5FA-D9DF-4177-B651-6338CB30DC6E}"/>
              </a:ext>
            </a:extLst>
          </p:cNvPr>
          <p:cNvSpPr txBox="1"/>
          <p:nvPr/>
        </p:nvSpPr>
        <p:spPr>
          <a:xfrm>
            <a:off x="4779959" y="1974819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50</a:t>
            </a:r>
            <a:endParaRPr lang="ko-KR" altLang="en-US" sz="12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412D14F-1E44-4104-A199-A484434AA423}"/>
              </a:ext>
            </a:extLst>
          </p:cNvPr>
          <p:cNvSpPr/>
          <p:nvPr/>
        </p:nvSpPr>
        <p:spPr>
          <a:xfrm>
            <a:off x="2705502" y="2261708"/>
            <a:ext cx="318315" cy="3183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7C7958E-1A7F-48DA-B1DA-331C500F9E48}"/>
              </a:ext>
            </a:extLst>
          </p:cNvPr>
          <p:cNvSpPr/>
          <p:nvPr/>
        </p:nvSpPr>
        <p:spPr>
          <a:xfrm>
            <a:off x="4806108" y="2251818"/>
            <a:ext cx="318315" cy="3183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F8C530E-0BB5-40DD-977A-961EDDEAF7C8}"/>
              </a:ext>
            </a:extLst>
          </p:cNvPr>
          <p:cNvCxnSpPr>
            <a:cxnSpLocks/>
          </p:cNvCxnSpPr>
          <p:nvPr/>
        </p:nvCxnSpPr>
        <p:spPr>
          <a:xfrm>
            <a:off x="1129171" y="2590434"/>
            <a:ext cx="0" cy="1929315"/>
          </a:xfrm>
          <a:prstGeom prst="line">
            <a:avLst/>
          </a:prstGeom>
          <a:ln>
            <a:gradFill flip="none" rotWithShape="1">
              <a:gsLst>
                <a:gs pos="30000">
                  <a:srgbClr val="B4A3ED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572CD8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795C6D5-C431-4BDE-BAB2-2786E78752C6}"/>
              </a:ext>
            </a:extLst>
          </p:cNvPr>
          <p:cNvSpPr txBox="1"/>
          <p:nvPr/>
        </p:nvSpPr>
        <p:spPr>
          <a:xfrm>
            <a:off x="5009960" y="2866227"/>
            <a:ext cx="63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572CD8"/>
                </a:solidFill>
                <a:latin typeface="+mj-ea"/>
                <a:ea typeface="+mj-ea"/>
              </a:rPr>
              <a:t>EDA</a:t>
            </a:r>
            <a:endParaRPr lang="ko-KR" altLang="en-US">
              <a:solidFill>
                <a:srgbClr val="572CD8"/>
              </a:solidFill>
              <a:latin typeface="+mj-ea"/>
              <a:ea typeface="+mj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E92B20-6622-4747-99A4-9CBDEF43D7ED}"/>
              </a:ext>
            </a:extLst>
          </p:cNvPr>
          <p:cNvSpPr txBox="1"/>
          <p:nvPr/>
        </p:nvSpPr>
        <p:spPr>
          <a:xfrm flipH="1">
            <a:off x="7028293" y="3489035"/>
            <a:ext cx="1855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SVM</a:t>
            </a:r>
          </a:p>
          <a:p>
            <a:r>
              <a:rPr lang="en-US" altLang="ko-KR" sz="1600"/>
              <a:t>GradientBoosting</a:t>
            </a:r>
          </a:p>
          <a:p>
            <a:r>
              <a:rPr lang="en-US" altLang="ko-KR" sz="1600"/>
              <a:t>DNN</a:t>
            </a:r>
            <a:endParaRPr lang="ko-KR" altLang="en-US" sz="1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846A59-9E3C-4CF4-BFA9-2957C04094E5}"/>
              </a:ext>
            </a:extLst>
          </p:cNvPr>
          <p:cNvSpPr txBox="1"/>
          <p:nvPr/>
        </p:nvSpPr>
        <p:spPr>
          <a:xfrm>
            <a:off x="6760629" y="1974819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70</a:t>
            </a:r>
            <a:endParaRPr lang="ko-KR" altLang="en-US" sz="120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B0DDD57-29D3-46E7-B4B8-C6CDBC0257FB}"/>
              </a:ext>
            </a:extLst>
          </p:cNvPr>
          <p:cNvSpPr/>
          <p:nvPr/>
        </p:nvSpPr>
        <p:spPr>
          <a:xfrm>
            <a:off x="6786778" y="2261708"/>
            <a:ext cx="318315" cy="3183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33206A-FCAD-49DB-9651-2B4CE1401E41}"/>
              </a:ext>
            </a:extLst>
          </p:cNvPr>
          <p:cNvSpPr txBox="1"/>
          <p:nvPr/>
        </p:nvSpPr>
        <p:spPr>
          <a:xfrm>
            <a:off x="6990630" y="285550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572CD8"/>
                </a:solidFill>
                <a:latin typeface="+mj-ea"/>
                <a:ea typeface="+mj-ea"/>
              </a:rPr>
              <a:t>Modeling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AB4523-1E62-4BF7-95CF-EA03C8BB8A0A}"/>
              </a:ext>
            </a:extLst>
          </p:cNvPr>
          <p:cNvSpPr txBox="1"/>
          <p:nvPr/>
        </p:nvSpPr>
        <p:spPr>
          <a:xfrm flipH="1">
            <a:off x="9281301" y="3570614"/>
            <a:ext cx="185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Parameter</a:t>
            </a:r>
            <a:endParaRPr lang="ko-KR" altLang="en-US" sz="16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5555F4-4CC0-4EA2-9E4B-A982E0BBED47}"/>
              </a:ext>
            </a:extLst>
          </p:cNvPr>
          <p:cNvSpPr txBox="1"/>
          <p:nvPr/>
        </p:nvSpPr>
        <p:spPr>
          <a:xfrm>
            <a:off x="9243638" y="2879552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572CD8"/>
                </a:solidFill>
                <a:latin typeface="+mj-ea"/>
                <a:ea typeface="+mj-ea"/>
              </a:rPr>
              <a:t>Optimization</a:t>
            </a:r>
            <a:endParaRPr lang="ko-KR" altLang="en-US">
              <a:solidFill>
                <a:srgbClr val="572CD8"/>
              </a:solidFill>
              <a:latin typeface="+mj-ea"/>
              <a:ea typeface="+mj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71D6064-722C-4EC6-A2E6-642A9B4AE809}"/>
              </a:ext>
            </a:extLst>
          </p:cNvPr>
          <p:cNvSpPr/>
          <p:nvPr/>
        </p:nvSpPr>
        <p:spPr>
          <a:xfrm>
            <a:off x="10983838" y="2244953"/>
            <a:ext cx="343649" cy="3436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C7DF9-262F-4521-A784-4A35269D5242}"/>
              </a:ext>
            </a:extLst>
          </p:cNvPr>
          <p:cNvSpPr txBox="1"/>
          <p:nvPr/>
        </p:nvSpPr>
        <p:spPr>
          <a:xfrm flipH="1">
            <a:off x="9229480" y="5468973"/>
            <a:ext cx="185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/>
              <a:t>Rest API</a:t>
            </a:r>
          </a:p>
          <a:p>
            <a:pPr algn="r"/>
            <a:r>
              <a:rPr lang="en-US" altLang="ko-KR" sz="1600"/>
              <a:t>Bubble.io</a:t>
            </a:r>
            <a:endParaRPr lang="ko-KR" altLang="en-US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F3664E-37F1-48EB-81BB-5AFAC1B99391}"/>
              </a:ext>
            </a:extLst>
          </p:cNvPr>
          <p:cNvSpPr txBox="1"/>
          <p:nvPr/>
        </p:nvSpPr>
        <p:spPr>
          <a:xfrm>
            <a:off x="9679587" y="510485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572CD8"/>
                </a:solidFill>
                <a:latin typeface="+mj-ea"/>
                <a:ea typeface="+mj-ea"/>
              </a:rPr>
              <a:t>Application</a:t>
            </a:r>
            <a:endParaRPr lang="ko-KR" altLang="en-US">
              <a:solidFill>
                <a:srgbClr val="572CD8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4549952-7543-4B1C-A35F-666575CBA999}"/>
              </a:ext>
            </a:extLst>
          </p:cNvPr>
          <p:cNvCxnSpPr>
            <a:cxnSpLocks/>
          </p:cNvCxnSpPr>
          <p:nvPr/>
        </p:nvCxnSpPr>
        <p:spPr>
          <a:xfrm>
            <a:off x="11155662" y="2600642"/>
            <a:ext cx="0" cy="335227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6000">
                  <a:srgbClr val="572CD8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7DDDE90-7461-4A22-8791-F0BD537EC1CE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F9DE9EB-2270-4AB2-AEBC-240629DF81C5}"/>
              </a:ext>
            </a:extLst>
          </p:cNvPr>
          <p:cNvSpPr txBox="1"/>
          <p:nvPr/>
        </p:nvSpPr>
        <p:spPr>
          <a:xfrm>
            <a:off x="689678" y="517489"/>
            <a:ext cx="1731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Process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20E75D-3A84-48C9-95E1-393F9D4AA5A4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Methodolgy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07CC91C-EE8F-44B4-B7C6-4D02D5B92E9C}"/>
              </a:ext>
            </a:extLst>
          </p:cNvPr>
          <p:cNvSpPr txBox="1"/>
          <p:nvPr/>
        </p:nvSpPr>
        <p:spPr>
          <a:xfrm>
            <a:off x="11327660" y="6640460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8A168F-3592-4912-82BB-6F0CC129F96C}"/>
              </a:ext>
            </a:extLst>
          </p:cNvPr>
          <p:cNvSpPr txBox="1"/>
          <p:nvPr/>
        </p:nvSpPr>
        <p:spPr>
          <a:xfrm>
            <a:off x="1350657" y="2295559"/>
            <a:ext cx="109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6/28</a:t>
            </a:r>
            <a:r>
              <a:rPr lang="ko-KR" altLang="en-US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~</a:t>
            </a:r>
            <a:r>
              <a:rPr lang="ko-KR" altLang="en-US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7/2</a:t>
            </a:r>
            <a:endParaRPr lang="ko-KR" altLang="en-US" sz="100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017A15-4072-47D9-BBD6-9A4B06927B12}"/>
              </a:ext>
            </a:extLst>
          </p:cNvPr>
          <p:cNvSpPr txBox="1"/>
          <p:nvPr/>
        </p:nvSpPr>
        <p:spPr>
          <a:xfrm>
            <a:off x="3314535" y="2286942"/>
            <a:ext cx="109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6/30</a:t>
            </a:r>
            <a:r>
              <a:rPr lang="ko-KR" altLang="en-US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~</a:t>
            </a:r>
            <a:r>
              <a:rPr lang="ko-KR" altLang="en-US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7/4</a:t>
            </a:r>
            <a:endParaRPr lang="ko-KR" altLang="en-US" sz="100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A13075-7938-4CBF-A466-10FC775CAC04}"/>
              </a:ext>
            </a:extLst>
          </p:cNvPr>
          <p:cNvSpPr txBox="1"/>
          <p:nvPr/>
        </p:nvSpPr>
        <p:spPr>
          <a:xfrm>
            <a:off x="5369854" y="2295559"/>
            <a:ext cx="109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7/5~7/9</a:t>
            </a:r>
            <a:endParaRPr lang="ko-KR" altLang="en-US" sz="100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9681E0-FDC2-4C59-901F-AE62B9D3ACBC}"/>
              </a:ext>
            </a:extLst>
          </p:cNvPr>
          <p:cNvSpPr txBox="1"/>
          <p:nvPr/>
        </p:nvSpPr>
        <p:spPr>
          <a:xfrm>
            <a:off x="7372594" y="2295559"/>
            <a:ext cx="109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7/5~7/16</a:t>
            </a:r>
            <a:endParaRPr lang="ko-KR" altLang="en-US" sz="100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69E97C-F0D4-44A4-860D-1B738C309B44}"/>
              </a:ext>
            </a:extLst>
          </p:cNvPr>
          <p:cNvSpPr txBox="1"/>
          <p:nvPr/>
        </p:nvSpPr>
        <p:spPr>
          <a:xfrm>
            <a:off x="9495016" y="2286942"/>
            <a:ext cx="109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00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7/12~7/20</a:t>
            </a:r>
            <a:endParaRPr lang="ko-KR" altLang="en-US" sz="100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70A813-E4BC-46FC-BAF3-CC0F8A144FDA}"/>
              </a:ext>
            </a:extLst>
          </p:cNvPr>
          <p:cNvCxnSpPr>
            <a:cxnSpLocks/>
          </p:cNvCxnSpPr>
          <p:nvPr/>
        </p:nvCxnSpPr>
        <p:spPr>
          <a:xfrm>
            <a:off x="2858097" y="2578842"/>
            <a:ext cx="0" cy="1929315"/>
          </a:xfrm>
          <a:prstGeom prst="line">
            <a:avLst/>
          </a:prstGeom>
          <a:ln>
            <a:gradFill flip="none" rotWithShape="1">
              <a:gsLst>
                <a:gs pos="30000">
                  <a:srgbClr val="B4A3ED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572CD8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2B5DC4F-70DF-4DA6-A9F0-9FDE94CCC199}"/>
              </a:ext>
            </a:extLst>
          </p:cNvPr>
          <p:cNvCxnSpPr>
            <a:cxnSpLocks/>
          </p:cNvCxnSpPr>
          <p:nvPr/>
        </p:nvCxnSpPr>
        <p:spPr>
          <a:xfrm>
            <a:off x="4947880" y="2570133"/>
            <a:ext cx="0" cy="1929315"/>
          </a:xfrm>
          <a:prstGeom prst="line">
            <a:avLst/>
          </a:prstGeom>
          <a:ln>
            <a:gradFill flip="none" rotWithShape="1">
              <a:gsLst>
                <a:gs pos="30000">
                  <a:srgbClr val="B4A3ED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572CD8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98D95EC-6AEB-4138-925C-9C6DFC463CEF}"/>
              </a:ext>
            </a:extLst>
          </p:cNvPr>
          <p:cNvCxnSpPr>
            <a:cxnSpLocks/>
          </p:cNvCxnSpPr>
          <p:nvPr/>
        </p:nvCxnSpPr>
        <p:spPr>
          <a:xfrm>
            <a:off x="6942144" y="2570133"/>
            <a:ext cx="0" cy="1929315"/>
          </a:xfrm>
          <a:prstGeom prst="line">
            <a:avLst/>
          </a:prstGeom>
          <a:ln>
            <a:gradFill flip="none" rotWithShape="1">
              <a:gsLst>
                <a:gs pos="30000">
                  <a:srgbClr val="B4A3ED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572CD8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3AA850F-B2FC-4502-9802-B586860F2478}"/>
              </a:ext>
            </a:extLst>
          </p:cNvPr>
          <p:cNvCxnSpPr>
            <a:cxnSpLocks/>
          </p:cNvCxnSpPr>
          <p:nvPr/>
        </p:nvCxnSpPr>
        <p:spPr>
          <a:xfrm>
            <a:off x="9206373" y="2578842"/>
            <a:ext cx="0" cy="1929315"/>
          </a:xfrm>
          <a:prstGeom prst="line">
            <a:avLst/>
          </a:prstGeom>
          <a:ln>
            <a:gradFill flip="none" rotWithShape="1">
              <a:gsLst>
                <a:gs pos="30000">
                  <a:srgbClr val="B4A3ED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572CD8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B09CC064-0323-4C96-9BCB-B1EBE8A40A6F}"/>
              </a:ext>
            </a:extLst>
          </p:cNvPr>
          <p:cNvSpPr/>
          <p:nvPr/>
        </p:nvSpPr>
        <p:spPr>
          <a:xfrm>
            <a:off x="9039497" y="2272119"/>
            <a:ext cx="318315" cy="318315"/>
          </a:xfrm>
          <a:prstGeom prst="ellipse">
            <a:avLst/>
          </a:prstGeom>
          <a:solidFill>
            <a:srgbClr val="C8BFFF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슬라이드 번호 개체 틀 2">
            <a:extLst>
              <a:ext uri="{FF2B5EF4-FFF2-40B4-BE49-F238E27FC236}">
                <a16:creationId xmlns:a16="http://schemas.microsoft.com/office/drawing/2014/main" id="{A2869DB5-5CDD-49B4-9759-3F1BE780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2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38" grpId="0" animBg="1"/>
      <p:bldP spid="40" grpId="0"/>
      <p:bldP spid="41" grpId="0"/>
      <p:bldP spid="42" grpId="0"/>
      <p:bldP spid="64" grpId="0"/>
      <p:bldP spid="66" grpId="0"/>
      <p:bldP spid="69" grpId="0"/>
      <p:bldP spid="71" grpId="0"/>
      <p:bldP spid="7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063ED579-B143-4FE8-9FE0-76BC62A1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13656"/>
              </p:ext>
            </p:extLst>
          </p:nvPr>
        </p:nvGraphicFramePr>
        <p:xfrm>
          <a:off x="485216" y="1640200"/>
          <a:ext cx="11005290" cy="3458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984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2941979964"/>
                    </a:ext>
                  </a:extLst>
                </a:gridCol>
                <a:gridCol w="5102406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444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 출저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2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1004963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부산복합자재창고 태양광 발전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부산복합자재창고 태양광 발전 시간별 생산량 및 판매량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1004963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단기예보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Open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부산 기준 발표한 단기예보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1004963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태양 고도 정보</a:t>
                      </a:r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위치 기반 태양 고도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6489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8790AFA-D925-4BC5-8A39-2CBF20A37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6" y="2243876"/>
            <a:ext cx="2826415" cy="701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6915B9-4C0F-492A-B832-24F298828AFE}"/>
              </a:ext>
            </a:extLst>
          </p:cNvPr>
          <p:cNvSpPr txBox="1"/>
          <p:nvPr/>
        </p:nvSpPr>
        <p:spPr>
          <a:xfrm>
            <a:off x="485216" y="1310220"/>
            <a:ext cx="3078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사용 기간 </a:t>
            </a:r>
            <a:r>
              <a:rPr lang="en-US" altLang="ko-KR" sz="1400"/>
              <a:t>: 2017.06.01 ~ 2021.06.30</a:t>
            </a:r>
          </a:p>
        </p:txBody>
      </p:sp>
      <p:pic>
        <p:nvPicPr>
          <p:cNvPr id="3074" name="Picture 2" descr="KASI 한국천문연구원">
            <a:extLst>
              <a:ext uri="{FF2B5EF4-FFF2-40B4-BE49-F238E27FC236}">
                <a16:creationId xmlns:a16="http://schemas.microsoft.com/office/drawing/2014/main" id="{2AF2956D-D671-4803-9F3A-4D00465F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0" y="4245718"/>
            <a:ext cx="2370065" cy="63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뉴스핌 - [2020국감] &amp;quot;기상청이 개발한 장비, 기상청도 안써&amp;quot;...상용화율 13%">
            <a:extLst>
              <a:ext uri="{FF2B5EF4-FFF2-40B4-BE49-F238E27FC236}">
                <a16:creationId xmlns:a16="http://schemas.microsoft.com/office/drawing/2014/main" id="{230DDA2D-80B5-4E1C-8101-D9126C34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6" y="3140651"/>
            <a:ext cx="2829140" cy="8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23EC91-F0DA-43A0-9BFF-237D55FA310A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E6723-14C2-4836-B355-BC0F92AD98C3}"/>
              </a:ext>
            </a:extLst>
          </p:cNvPr>
          <p:cNvSpPr txBox="1"/>
          <p:nvPr/>
        </p:nvSpPr>
        <p:spPr>
          <a:xfrm>
            <a:off x="689678" y="517489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Dataset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B9675F-9436-4891-A77C-31DE60643A35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Methodolgy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F7356-3A2C-4A5F-B9E8-CC521A168696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88247FB6-1B85-4E79-BB5B-6C12D33A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63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8EF8E15F-F38A-49B1-AB48-22E406940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98591"/>
              </p:ext>
            </p:extLst>
          </p:nvPr>
        </p:nvGraphicFramePr>
        <p:xfrm>
          <a:off x="567580" y="1005877"/>
          <a:ext cx="11035535" cy="234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731">
                  <a:extLst>
                    <a:ext uri="{9D8B030D-6E8A-4147-A177-3AD203B41FA5}">
                      <a16:colId xmlns:a16="http://schemas.microsoft.com/office/drawing/2014/main" val="3178004424"/>
                    </a:ext>
                  </a:extLst>
                </a:gridCol>
                <a:gridCol w="1771289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7945515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276110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2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 단위의 예보 데이터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선형보간법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풍속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풍향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 단위의 예보 데이터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선형보간법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하늘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 단위의 예보 데이터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 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맑음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3 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구름많음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4 :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흐림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→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OneHotencoder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850717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강수확률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 단위의 예보 데이터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선형보간법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454629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습도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 단위의 예보 데이터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선형보간법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754095"/>
                  </a:ext>
                </a:extLst>
              </a:tr>
            </a:tbl>
          </a:graphicData>
        </a:graphic>
      </p:graphicFrame>
      <p:pic>
        <p:nvPicPr>
          <p:cNvPr id="11" name="Picture 2" descr="기상청 - YouTube">
            <a:extLst>
              <a:ext uri="{FF2B5EF4-FFF2-40B4-BE49-F238E27FC236}">
                <a16:creationId xmlns:a16="http://schemas.microsoft.com/office/drawing/2014/main" id="{2647ED99-C6B4-47E9-AA1A-5758303F3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8" r="19366"/>
          <a:stretch/>
        </p:blipFill>
        <p:spPr bwMode="auto">
          <a:xfrm>
            <a:off x="879074" y="1445069"/>
            <a:ext cx="807868" cy="14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A74377-6CAF-4E28-8F20-C1460E6BA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26" y="3533175"/>
            <a:ext cx="3337210" cy="29984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DF9CFA-FC06-4EA4-AE9F-222A52489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892"/>
          <a:stretch/>
        </p:blipFill>
        <p:spPr>
          <a:xfrm>
            <a:off x="3842672" y="3546680"/>
            <a:ext cx="7953657" cy="28783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1A7F1B-B93B-4355-88C7-7BF96BD8B3BE}"/>
              </a:ext>
            </a:extLst>
          </p:cNvPr>
          <p:cNvSpPr/>
          <p:nvPr/>
        </p:nvSpPr>
        <p:spPr>
          <a:xfrm>
            <a:off x="4819650" y="4436478"/>
            <a:ext cx="3152498" cy="399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79471-67ED-424E-8A38-0A1020D077C0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AC827-AFF0-472F-BBFC-26DF5A7ABE25}"/>
              </a:ext>
            </a:extLst>
          </p:cNvPr>
          <p:cNvSpPr txBox="1"/>
          <p:nvPr/>
        </p:nvSpPr>
        <p:spPr>
          <a:xfrm>
            <a:off x="689678" y="517489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Dataset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DBF1B-73DD-424D-8FCB-564AA552D760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Methodolgy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AD50A-6E59-42CC-92CE-F816515EFD81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3B83C45B-9960-4184-B9AB-47E47703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4FB4A2-2672-4698-B0FF-8AEAD6503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72CD8">
                  <a:shade val="30000"/>
                  <a:satMod val="115000"/>
                </a:srgbClr>
              </a:gs>
              <a:gs pos="50000">
                <a:srgbClr val="572CD8">
                  <a:shade val="67500"/>
                  <a:satMod val="115000"/>
                </a:srgbClr>
              </a:gs>
              <a:gs pos="100000">
                <a:srgbClr val="7B68E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ED06D1-6500-4AB8-941A-9FB556DA0C5E}"/>
              </a:ext>
            </a:extLst>
          </p:cNvPr>
          <p:cNvSpPr/>
          <p:nvPr/>
        </p:nvSpPr>
        <p:spPr>
          <a:xfrm>
            <a:off x="230697" y="195044"/>
            <a:ext cx="11730605" cy="64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8EF8E15F-F38A-49B1-AB48-22E406940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91827"/>
              </p:ext>
            </p:extLst>
          </p:nvPr>
        </p:nvGraphicFramePr>
        <p:xfrm>
          <a:off x="567580" y="1005875"/>
          <a:ext cx="11035535" cy="183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731">
                  <a:extLst>
                    <a:ext uri="{9D8B030D-6E8A-4147-A177-3AD203B41FA5}">
                      <a16:colId xmlns:a16="http://schemas.microsoft.com/office/drawing/2014/main" val="3178004424"/>
                    </a:ext>
                  </a:extLst>
                </a:gridCol>
                <a:gridCol w="1771289">
                  <a:extLst>
                    <a:ext uri="{9D8B030D-6E8A-4147-A177-3AD203B41FA5}">
                      <a16:colId xmlns:a16="http://schemas.microsoft.com/office/drawing/2014/main" val="1803237053"/>
                    </a:ext>
                  </a:extLst>
                </a:gridCol>
                <a:gridCol w="7945515">
                  <a:extLst>
                    <a:ext uri="{9D8B030D-6E8A-4147-A177-3AD203B41FA5}">
                      <a16:colId xmlns:a16="http://schemas.microsoft.com/office/drawing/2014/main" val="2799398410"/>
                    </a:ext>
                  </a:extLst>
                </a:gridCol>
              </a:tblGrid>
              <a:tr h="364318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2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2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13673"/>
                  </a:ext>
                </a:extLst>
              </a:tr>
              <a:tr h="7358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태양광 발전량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시간별 태양광 발전량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901880"/>
                  </a:ext>
                </a:extLst>
              </a:tr>
              <a:tr h="735840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태양의 남중고도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년월일 기준 태양의 남중고도 위치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(9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12, 15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 기준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600" b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79603"/>
                  </a:ext>
                </a:extLst>
              </a:tr>
            </a:tbl>
          </a:graphicData>
        </a:graphic>
      </p:graphicFrame>
      <p:pic>
        <p:nvPicPr>
          <p:cNvPr id="11" name="Picture 2" descr="KASI 한국천문연구원">
            <a:extLst>
              <a:ext uri="{FF2B5EF4-FFF2-40B4-BE49-F238E27FC236}">
                <a16:creationId xmlns:a16="http://schemas.microsoft.com/office/drawing/2014/main" id="{C5773E36-7662-4FC4-807E-17A93199D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23" b="7594"/>
          <a:stretch/>
        </p:blipFill>
        <p:spPr bwMode="auto">
          <a:xfrm>
            <a:off x="881276" y="2177133"/>
            <a:ext cx="672559" cy="58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C47E9B-EE49-446E-8BC2-971B7F51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1" y="2928041"/>
            <a:ext cx="4897305" cy="362341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7847341-2505-419A-9A2A-FA79C8789F2C}"/>
              </a:ext>
            </a:extLst>
          </p:cNvPr>
          <p:cNvSpPr/>
          <p:nvPr/>
        </p:nvSpPr>
        <p:spPr>
          <a:xfrm>
            <a:off x="2576366" y="4709416"/>
            <a:ext cx="87440" cy="874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572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3AC3D0-567C-4325-8AC3-2C8C4F5D3200}"/>
              </a:ext>
            </a:extLst>
          </p:cNvPr>
          <p:cNvSpPr/>
          <p:nvPr/>
        </p:nvSpPr>
        <p:spPr>
          <a:xfrm>
            <a:off x="3185374" y="4253013"/>
            <a:ext cx="87440" cy="874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572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B58F12-827F-4D5F-8DA7-A0248796C359}"/>
              </a:ext>
            </a:extLst>
          </p:cNvPr>
          <p:cNvSpPr/>
          <p:nvPr/>
        </p:nvSpPr>
        <p:spPr>
          <a:xfrm>
            <a:off x="4103890" y="4438211"/>
            <a:ext cx="87440" cy="874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572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302094-EE0F-4F96-90BE-1C5426D43DBF}"/>
              </a:ext>
            </a:extLst>
          </p:cNvPr>
          <p:cNvSpPr/>
          <p:nvPr/>
        </p:nvSpPr>
        <p:spPr>
          <a:xfrm>
            <a:off x="4385290" y="4796856"/>
            <a:ext cx="87440" cy="87440"/>
          </a:xfrm>
          <a:prstGeom prst="ellipse">
            <a:avLst/>
          </a:prstGeom>
          <a:solidFill>
            <a:schemeClr val="bg1"/>
          </a:solidFill>
          <a:ln w="28575">
            <a:solidFill>
              <a:srgbClr val="572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ECC9B-7B3C-48EE-A9E3-E4B3F535AB8F}"/>
              </a:ext>
            </a:extLst>
          </p:cNvPr>
          <p:cNvSpPr txBox="1"/>
          <p:nvPr/>
        </p:nvSpPr>
        <p:spPr>
          <a:xfrm>
            <a:off x="14993" y="122013"/>
            <a:ext cx="768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gradFill flip="none" rotWithShape="1">
                  <a:gsLst>
                    <a:gs pos="27000">
                      <a:srgbClr val="6D54E3"/>
                    </a:gs>
                    <a:gs pos="100000">
                      <a:srgbClr val="7966ED"/>
                    </a:gs>
                  </a:gsLst>
                  <a:lin ang="16200000" scaled="1"/>
                  <a:tileRect/>
                </a:gra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endParaRPr lang="ko-KR" altLang="en-US" sz="6600">
              <a:gradFill flip="none" rotWithShape="1">
                <a:gsLst>
                  <a:gs pos="27000">
                    <a:srgbClr val="6D54E3"/>
                  </a:gs>
                  <a:gs pos="100000">
                    <a:srgbClr val="7966ED"/>
                  </a:gs>
                </a:gsLst>
                <a:lin ang="16200000" scaled="1"/>
                <a:tileRect/>
              </a:gra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EA51C7-B237-4906-910D-4E52F154380F}"/>
              </a:ext>
            </a:extLst>
          </p:cNvPr>
          <p:cNvSpPr txBox="1"/>
          <p:nvPr/>
        </p:nvSpPr>
        <p:spPr>
          <a:xfrm>
            <a:off x="689678" y="517489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Dataset</a:t>
            </a:r>
            <a:endParaRPr lang="ko-KR" altLang="en-US" sz="2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7FE4F-7D64-46F4-BB40-5DC68E199F8C}"/>
              </a:ext>
            </a:extLst>
          </p:cNvPr>
          <p:cNvSpPr txBox="1"/>
          <p:nvPr/>
        </p:nvSpPr>
        <p:spPr>
          <a:xfrm>
            <a:off x="689678" y="223725"/>
            <a:ext cx="2194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7965ED"/>
                </a:solidFill>
              </a:rPr>
              <a:t>Methodolgy</a:t>
            </a:r>
            <a:endParaRPr lang="ko-KR" altLang="en-US" sz="1600">
              <a:solidFill>
                <a:srgbClr val="7965ED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F5F8B-5592-47E2-B1EE-2C1CA73DBC22}"/>
              </a:ext>
            </a:extLst>
          </p:cNvPr>
          <p:cNvSpPr txBox="1"/>
          <p:nvPr/>
        </p:nvSpPr>
        <p:spPr>
          <a:xfrm>
            <a:off x="11327660" y="663736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Renewable</a:t>
            </a:r>
            <a:endParaRPr lang="ko-KR" altLang="en-US" sz="10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6" name="Picture 2" descr="TOP CEO 132] 신정식 한국남부발전(주) 사장 &amp;lt; 2021 TOP CEO &amp;lt; 기사본문 - CEONEWS - 시이오뉴스">
            <a:extLst>
              <a:ext uri="{FF2B5EF4-FFF2-40B4-BE49-F238E27FC236}">
                <a16:creationId xmlns:a16="http://schemas.microsoft.com/office/drawing/2014/main" id="{2EE844A0-2D92-4AA6-8E51-74E70F4F9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2868" r="15346" b="17371"/>
          <a:stretch/>
        </p:blipFill>
        <p:spPr bwMode="auto">
          <a:xfrm>
            <a:off x="622441" y="1352022"/>
            <a:ext cx="1185920" cy="6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4C1FFAF3-6E6F-40E0-BA87-02A4C850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138" y="6297831"/>
            <a:ext cx="2743200" cy="365125"/>
          </a:xfrm>
        </p:spPr>
        <p:txBody>
          <a:bodyPr/>
          <a:lstStyle/>
          <a:p>
            <a:fld id="{C86E8AEA-039A-4E28-840D-D66AA94F4A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22745F-E389-4C81-A4D0-2D57B9EE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59" y="3351726"/>
            <a:ext cx="3012782" cy="276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440C34-091B-4066-A91E-D418C81B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41" y="3664007"/>
            <a:ext cx="2637944" cy="53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9D8B43-30F3-4FBA-9995-B29C026D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149" y="3257081"/>
            <a:ext cx="1760765" cy="48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8739B39-E352-44D9-BCF8-56D164C05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331"/>
          <a:stretch/>
        </p:blipFill>
        <p:spPr bwMode="auto">
          <a:xfrm>
            <a:off x="8486147" y="4262916"/>
            <a:ext cx="3393942" cy="15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0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</TotalTime>
  <Words>2351</Words>
  <Application>Microsoft Office PowerPoint</Application>
  <PresentationFormat>와이드스크린</PresentationFormat>
  <Paragraphs>682</Paragraphs>
  <Slides>26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나눔스퀘어 ExtraBold</vt:lpstr>
      <vt:lpstr>나눔스퀘어_ac</vt:lpstr>
      <vt:lpstr>나눔스퀘어_ac Bold</vt:lpstr>
      <vt:lpstr>나눔스퀘어_ac ExtraBold</vt:lpstr>
      <vt:lpstr>나눔스퀘어_ac Light</vt:lpstr>
      <vt:lpstr>레시피코리아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138</cp:revision>
  <dcterms:created xsi:type="dcterms:W3CDTF">2021-07-11T13:57:59Z</dcterms:created>
  <dcterms:modified xsi:type="dcterms:W3CDTF">2021-07-21T05:03:33Z</dcterms:modified>
</cp:coreProperties>
</file>